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0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1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5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Кто такие волонтеры?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46-4CB1-88B9-A348AF02B957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46-4CB1-88B9-A348AF02B957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046-4CB1-88B9-A348AF02B95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046-4CB1-88B9-A348AF02B957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046-4CB1-88B9-A348AF02B957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046-4CB1-88B9-A348AF02B957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046-4CB1-88B9-A348AF02B957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046-4CB1-88B9-A348AF02B957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Ищут пропавших людей</c:v>
                </c:pt>
                <c:pt idx="1">
                  <c:v>Помогают людям</c:v>
                </c:pt>
                <c:pt idx="2">
                  <c:v>Спасают людей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16</c:v>
                </c:pt>
                <c:pt idx="2">
                  <c:v>13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46-4CB1-88B9-A348AF02B95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Кого, по вашему мнению можно назвать волонтером?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733878292461402"/>
          <c:w val="1"/>
          <c:h val="0.80268797906713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67-45F3-BD4E-A27DB13E31AC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67-45F3-BD4E-A27DB13E31AC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67-45F3-BD4E-A27DB13E31A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D67-45F3-BD4E-A27DB13E31AC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D67-45F3-BD4E-A27DB13E31AC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D67-45F3-BD4E-A27DB13E31AC}"/>
                </c:ext>
              </c:extLst>
            </c:dLbl>
            <c:dLbl>
              <c:idx val="1"/>
              <c:layout>
                <c:manualLayout>
                  <c:x val="0.27241920087786375"/>
                  <c:y val="-0.1227725449525427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31774945750201"/>
                      <c:h val="0.171857884741798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67-45F3-BD4E-A27DB13E31AC}"/>
                </c:ext>
              </c:extLst>
            </c:dLbl>
            <c:dLbl>
              <c:idx val="2"/>
              <c:layout>
                <c:manualLayout>
                  <c:x val="0.14423653360422725"/>
                  <c:y val="-0.2501793074697250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48007128158093"/>
                      <c:h val="0.16107157986210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67-45F3-BD4E-A27DB13E31AC}"/>
                </c:ext>
              </c:extLst>
            </c:dLbl>
            <c:dLbl>
              <c:idx val="3"/>
              <c:layout>
                <c:manualLayout>
                  <c:x val="0.28415092992712621"/>
                  <c:y val="3.825348761033413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D67-45F3-BD4E-A27DB13E31AC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4D67-45F3-BD4E-A27DB13E31AC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Человек, которому не безразлична жизнь других людей</c:v>
                </c:pt>
                <c:pt idx="1">
                  <c:v>Человек, периодически участвующий в проведении различных акций, мероприятий</c:v>
                </c:pt>
                <c:pt idx="2">
                  <c:v>Богатый человек, занимающийся благотворительностью</c:v>
                </c:pt>
                <c:pt idx="3">
                  <c:v>Героический человек, готовый безвозмездно помогать</c:v>
                </c:pt>
                <c:pt idx="4">
                  <c:v>Свой вариант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</c:v>
                </c:pt>
                <c:pt idx="1">
                  <c:v>4</c:v>
                </c:pt>
                <c:pt idx="2">
                  <c:v>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67-45F3-BD4E-A27DB13E31A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Могут ли дети дошкольного возраста становиться волонтерами?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56438977078647"/>
          <c:w val="0.98071176254053427"/>
          <c:h val="0.775806362071836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Могут ли дети дошкольного возраста становиться волонтерами?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05-456B-A5B5-D8E7DFAD772C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05-456B-A5B5-D8E7DFAD772C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105-456B-A5B5-D8E7DFAD772C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105-456B-A5B5-D8E7DFAD772C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05-456B-A5B5-D8E7DFAD772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Что, по вашему мнению, препятствует участию в добровольческой деятельности?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351016799292662"/>
          <c:w val="1"/>
          <c:h val="0.82096894934259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08-4AD2-9704-CBAAA79F51A6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08-4AD2-9704-CBAAA79F51A6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08-4AD2-9704-CBAAA79F51A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08-4AD2-9704-CBAAA79F51A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C08-4AD2-9704-CBAAA79F51A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C08-4AD2-9704-CBAAA79F51A6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C08-4AD2-9704-CBAAA79F51A6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C08-4AD2-9704-CBAAA79F51A6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C08-4AD2-9704-CBAAA79F51A6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C08-4AD2-9704-CBAAA79F51A6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C08-4AD2-9704-CBAAA79F51A6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C08-4AD2-9704-CBAAA79F51A6}"/>
                </c:ext>
              </c:extLst>
            </c:dLbl>
            <c:dLbl>
              <c:idx val="4"/>
              <c:layout>
                <c:manualLayout>
                  <c:x val="0.16086712908910883"/>
                  <c:y val="0.11699765743259759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45614299473109"/>
                      <c:h val="0.100974364691922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C08-4AD2-9704-CBAAA79F51A6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C08-4AD2-9704-CBAAA79F51A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C08-4AD2-9704-CBAAA79F51A6}"/>
                </c:ext>
              </c:extLst>
            </c:dLbl>
            <c:dLbl>
              <c:idx val="7"/>
              <c:layout>
                <c:manualLayout>
                  <c:x val="0.16987351032800671"/>
                  <c:y val="7.044824267626070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C08-4AD2-9704-CBAAA79F51A6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Нехватка времени</c:v>
                </c:pt>
                <c:pt idx="1">
                  <c:v>Равнодушие к проблемам общества</c:v>
                </c:pt>
                <c:pt idx="2">
                  <c:v>Нет информации об организациях, которые этим занимаются</c:v>
                </c:pt>
                <c:pt idx="3">
                  <c:v>Нехватка опыта</c:v>
                </c:pt>
                <c:pt idx="4">
                  <c:v>Нет материальной возможности</c:v>
                </c:pt>
                <c:pt idx="5">
                  <c:v>Нет стимула и вознаграждения</c:v>
                </c:pt>
                <c:pt idx="6">
                  <c:v>Затрудняюсь ответить</c:v>
                </c:pt>
                <c:pt idx="7">
                  <c:v>Недостаток социальной активности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</c:v>
                </c:pt>
                <c:pt idx="1">
                  <c:v>6</c:v>
                </c:pt>
                <c:pt idx="2">
                  <c:v>30</c:v>
                </c:pt>
                <c:pt idx="3">
                  <c:v>20</c:v>
                </c:pt>
                <c:pt idx="4">
                  <c:v>2</c:v>
                </c:pt>
                <c:pt idx="5">
                  <c:v>4</c:v>
                </c:pt>
                <c:pt idx="6">
                  <c:v>0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C08-4AD2-9704-CBAAA79F51A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Имеете ли Вы личный опыт осуществления добровольческой деятельности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02-4C3D-BFB5-63FFA18C5E31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02-4C3D-BFB5-63FFA18C5E31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902-4C3D-BFB5-63FFA18C5E31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902-4C3D-BFB5-63FFA18C5E31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Да, имею</c:v>
                </c:pt>
                <c:pt idx="1">
                  <c:v>Нет, не имею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02-4C3D-BFB5-63FFA18C5E3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Если да, то где Вы его получили?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49-48D8-AE1F-1BF780C15F3F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49-48D8-AE1F-1BF780C15F3F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49-48D8-AE1F-1BF780C15F3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49-48D8-AE1F-1BF780C15F3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49-48D8-AE1F-1BF780C15F3F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49-48D8-AE1F-1BF780C15F3F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949-48D8-AE1F-1BF780C15F3F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949-48D8-AE1F-1BF780C15F3F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949-48D8-AE1F-1BF780C15F3F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949-48D8-AE1F-1BF780C15F3F}"/>
                </c:ext>
              </c:extLst>
            </c:dLbl>
            <c:dLbl>
              <c:idx val="4"/>
              <c:layout>
                <c:manualLayout>
                  <c:x val="0.13627200251279017"/>
                  <c:y val="-0.2743748832319522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949-48D8-AE1F-1BF780C15F3F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5949-48D8-AE1F-1BF780C15F3F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 учебном заведении</c:v>
                </c:pt>
                <c:pt idx="1">
                  <c:v>По месту работы</c:v>
                </c:pt>
                <c:pt idx="2">
                  <c:v>По месту жительства</c:v>
                </c:pt>
                <c:pt idx="3">
                  <c:v>В общественной организации</c:v>
                </c:pt>
                <c:pt idx="4">
                  <c:v>В молодежном центре</c:v>
                </c:pt>
                <c:pt idx="5">
                  <c:v>Свой вариант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38</c:v>
                </c:pt>
                <c:pt idx="2">
                  <c:v>12</c:v>
                </c:pt>
                <c:pt idx="3">
                  <c:v>8</c:v>
                </c:pt>
                <c:pt idx="4">
                  <c:v>1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49-48D8-AE1F-1BF780C15F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Есть ли в Вашем окружении люди, занимающиеся волонтерской деятельностью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82-40F3-95AE-22FC9A44B7F0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82-40F3-95AE-22FC9A44B7F0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82-40F3-95AE-22FC9A44B7F0}"/>
              </c:ext>
            </c:extLst>
          </c:dPt>
          <c:dLbls>
            <c:dLbl>
              <c:idx val="0"/>
              <c:layout>
                <c:manualLayout>
                  <c:x val="-5.2964519510566993E-2"/>
                  <c:y val="0.1835143572779136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33987912357434"/>
                      <c:h val="0.141465477547261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82-40F3-95AE-22FC9A44B7F0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082-40F3-95AE-22FC9A44B7F0}"/>
                </c:ext>
              </c:extLst>
            </c:dLbl>
            <c:dLbl>
              <c:idx val="2"/>
              <c:layout>
                <c:manualLayout>
                  <c:x val="8.1984038941970538E-2"/>
                  <c:y val="0.1987833949990366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82-40F3-95AE-22FC9A44B7F0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Да, у меня есть близкие друзья-волонтеры</c:v>
                </c:pt>
                <c:pt idx="1">
                  <c:v>Я знаю, что кто-то из моих знакомых занимался</c:v>
                </c:pt>
                <c:pt idx="2">
                  <c:v>Среди моих друзей и знакомых нет волонтеров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10</c:v>
                </c:pt>
                <c:pt idx="1">
                  <c:v>76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82-40F3-95AE-22FC9A44B7F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 каких сферах общественно-полезной деятельности Вы хотели бы принять участие?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D7-49E8-A422-F8F9027CF42B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D7-49E8-A422-F8F9027CF42B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D7-49E8-A422-F8F9027CF42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D7-49E8-A422-F8F9027CF42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2D7-49E8-A422-F8F9027CF42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2D7-49E8-A422-F8F9027CF42B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2D7-49E8-A422-F8F9027CF42B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2D7-49E8-A422-F8F9027CF42B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2D7-49E8-A422-F8F9027CF42B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2D7-49E8-A422-F8F9027CF42B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2D7-49E8-A422-F8F9027CF42B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2D7-49E8-A422-F8F9027CF42B}"/>
                </c:ext>
              </c:extLst>
            </c:dLbl>
            <c:dLbl>
              <c:idx val="5"/>
              <c:layout>
                <c:manualLayout>
                  <c:x val="7.5120920176346764E-2"/>
                  <c:y val="0.10940711257649628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2D7-49E8-A422-F8F9027CF42B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A2D7-49E8-A422-F8F9027CF42B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Социальное волонтерство</c:v>
                </c:pt>
                <c:pt idx="1">
                  <c:v>Экологическое волонтерство</c:v>
                </c:pt>
                <c:pt idx="2">
                  <c:v>Донорство</c:v>
                </c:pt>
                <c:pt idx="3">
                  <c:v>Спорт и туризм</c:v>
                </c:pt>
                <c:pt idx="4">
                  <c:v>Образовательные проекты</c:v>
                </c:pt>
                <c:pt idx="5">
                  <c:v>Не могу, в связи с нехваткой времени</c:v>
                </c:pt>
                <c:pt idx="6">
                  <c:v>Не хочу оказывать помощь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</c:v>
                </c:pt>
                <c:pt idx="1">
                  <c:v>35</c:v>
                </c:pt>
                <c:pt idx="2">
                  <c:v>25</c:v>
                </c:pt>
                <c:pt idx="3">
                  <c:v>11</c:v>
                </c:pt>
                <c:pt idx="4">
                  <c:v>16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D7-49E8-A422-F8F9027CF42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Что по Вашему мнению, препятствует участию дошкольников в добровольческой деятельности?</a:t>
            </a:r>
          </a:p>
        </c:rich>
      </c:tx>
      <c:layout>
        <c:manualLayout>
          <c:xMode val="edge"/>
          <c:yMode val="edge"/>
          <c:x val="9.4795587192889497E-2"/>
          <c:y val="3.2089838207795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10A-48E6-A9AC-2237E3BC4A80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10A-48E6-A9AC-2237E3BC4A80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10A-48E6-A9AC-2237E3BC4A8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10A-48E6-A9AC-2237E3BC4A80}"/>
              </c:ext>
            </c:extLst>
          </c:dPt>
          <c:dLbls>
            <c:dLbl>
              <c:idx val="0"/>
              <c:layout>
                <c:manualLayout>
                  <c:x val="-2.9080297194759058E-2"/>
                  <c:y val="0.1817375341514235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0A-48E6-A9AC-2237E3BC4A80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10A-48E6-A9AC-2237E3BC4A80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10A-48E6-A9AC-2237E3BC4A80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10A-48E6-A9AC-2237E3BC4A80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Нехватка времени у родителей</c:v>
                </c:pt>
                <c:pt idx="1">
                  <c:v>Нехватка опыта</c:v>
                </c:pt>
                <c:pt idx="2">
                  <c:v>Нет информации об организациях, которые этим занимаются</c:v>
                </c:pt>
                <c:pt idx="3">
                  <c:v>Равнодушие к проблемам общества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46</c:v>
                </c:pt>
                <c:pt idx="2">
                  <c:v>35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0A-48E6-A9AC-2237E3BC4A8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Какая форма волонтерской деятельности для вас наиболее привлекательна?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42-4F33-9FA3-D90A899290C6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42-4F33-9FA3-D90A899290C6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42-4F33-9FA3-D90A899290C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42-4F33-9FA3-D90A899290C6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242-4F33-9FA3-D90A899290C6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242-4F33-9FA3-D90A899290C6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242-4F33-9FA3-D90A899290C6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242-4F33-9FA3-D90A899290C6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Помощь одному человеку</c:v>
                </c:pt>
                <c:pt idx="1">
                  <c:v>Организация помощи группе людей</c:v>
                </c:pt>
                <c:pt idx="2">
                  <c:v>Организация и проведение мероприятий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34</c:v>
                </c:pt>
                <c:pt idx="2">
                  <c:v>46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42-4F33-9FA3-D90A899290C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Имеете ли Вы информацию о деятельности волонтерских отрядов в России и вашем регионе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16-4BBF-B4BE-0D551609550E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16-4BBF-B4BE-0D551609550E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716-4BBF-B4BE-0D551609550E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716-4BBF-B4BE-0D551609550E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16-4BBF-B4BE-0D551609550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Почему люди становятся волонтерами?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91-4EA2-A41E-4C6D8CFB479E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91-4EA2-A41E-4C6D8CFB479E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91-4EA2-A41E-4C6D8CFB479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891-4EA2-A41E-4C6D8CFB479E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891-4EA2-A41E-4C6D8CFB479E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891-4EA2-A41E-4C6D8CFB479E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891-4EA2-A41E-4C6D8CFB479E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891-4EA2-A41E-4C6D8CFB479E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Добрые</c:v>
                </c:pt>
                <c:pt idx="1">
                  <c:v>Хотят помочь</c:v>
                </c:pt>
                <c:pt idx="2">
                  <c:v>Любят природу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36</c:v>
                </c:pt>
                <c:pt idx="2">
                  <c:v>14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91-4EA2-A41E-4C6D8CFB479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 вы относитесь к идее создания волонтерского отряда в ДОУ?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37-4ECE-B02A-F77A82F5A280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37-4ECE-B02A-F77A82F5A280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437-4ECE-B02A-F77A82F5A280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437-4ECE-B02A-F77A82F5A280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Положительно</c:v>
                </c:pt>
                <c:pt idx="1">
                  <c:v>Отрицательно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37-4ECE-B02A-F77A82F5A28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 какие сферы деятельности, по вашему мнению, можно вовлекать волонтеров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720186147822374"/>
          <c:w val="1"/>
          <c:h val="0.849062422215407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F9-4589-B39A-D9BC265465F5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F9-4589-B39A-D9BC265465F5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F9-4589-B39A-D9BC265465F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2F9-4589-B39A-D9BC265465F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2F9-4589-B39A-D9BC265465F5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2F9-4589-B39A-D9BC265465F5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2F9-4589-B39A-D9BC265465F5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2F9-4589-B39A-D9BC265465F5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2F9-4589-B39A-D9BC265465F5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2F9-4589-B39A-D9BC265465F5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2F9-4589-B39A-D9BC265465F5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D2F9-4589-B39A-D9BC265465F5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2F9-4589-B39A-D9BC265465F5}"/>
                </c:ext>
              </c:extLst>
            </c:dLbl>
            <c:dLbl>
              <c:idx val="5"/>
              <c:layout>
                <c:manualLayout>
                  <c:x val="0.13549727855444743"/>
                  <c:y val="-7.960036665480163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22634788612455"/>
                      <c:h val="0.112021876956561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2F9-4589-B39A-D9BC265465F5}"/>
                </c:ext>
              </c:extLst>
            </c:dLbl>
            <c:dLbl>
              <c:idx val="6"/>
              <c:layout>
                <c:manualLayout>
                  <c:x val="0.13007276254262667"/>
                  <c:y val="-4.158184871836484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F9-4589-B39A-D9BC265465F5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D2F9-4589-B39A-D9BC265465F5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Уборка территории</c:v>
                </c:pt>
                <c:pt idx="1">
                  <c:v>Помощь пожилым</c:v>
                </c:pt>
                <c:pt idx="2">
                  <c:v>Момощь бездомным животным</c:v>
                </c:pt>
                <c:pt idx="3">
                  <c:v>Спортивные мероприятия</c:v>
                </c:pt>
                <c:pt idx="4">
                  <c:v>Экологическое волонтерство</c:v>
                </c:pt>
                <c:pt idx="5">
                  <c:v>Поиск пропавших людей</c:v>
                </c:pt>
                <c:pt idx="6">
                  <c:v>Организация праздников и досугов</c:v>
                </c:pt>
                <c:pt idx="7">
                  <c:v>Помощь детям-инвалидам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20</c:v>
                </c:pt>
                <c:pt idx="2">
                  <c:v>15</c:v>
                </c:pt>
                <c:pt idx="3">
                  <c:v>16</c:v>
                </c:pt>
                <c:pt idx="4">
                  <c:v>14</c:v>
                </c:pt>
                <c:pt idx="5">
                  <c:v>4</c:v>
                </c:pt>
                <c:pt idx="6">
                  <c:v>6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F9-4589-B39A-D9BC265465F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Какую помощь может оказать волонтерский отряд дошкольному учреждению?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56-4EA8-B23C-0E02490A192E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56-4EA8-B23C-0E02490A192E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B56-4EA8-B23C-0E02490A192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B56-4EA8-B23C-0E02490A192E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B56-4EA8-B23C-0E02490A192E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B56-4EA8-B23C-0E02490A192E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B56-4EA8-B23C-0E02490A192E}"/>
                </c:ext>
              </c:extLst>
            </c:dLbl>
            <c:dLbl>
              <c:idx val="3"/>
              <c:layout>
                <c:manualLayout>
                  <c:x val="0.10673979844146476"/>
                  <c:y val="0.1021318951729979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B56-4EA8-B23C-0E02490A192E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Уборка и благоустройство территории</c:v>
                </c:pt>
                <c:pt idx="1">
                  <c:v>Различные сборы (макулатура и др.)</c:v>
                </c:pt>
                <c:pt idx="2">
                  <c:v>Материальную</c:v>
                </c:pt>
                <c:pt idx="3">
                  <c:v>Никакую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17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56-4EA8-B23C-0E02490A192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Считаете ли Вы необходимым участие детей дошкольного возраста в деятельности волонтерского отряда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9F-4420-A384-557CE1B40503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9F-4420-A384-557CE1B40503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99F-4420-A384-557CE1B40503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99F-4420-A384-557CE1B40503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Нужно</c:v>
                </c:pt>
                <c:pt idx="1">
                  <c:v>Не нужно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9F-4420-A384-557CE1B4050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Какую помощь и кому, по Вашему мнению могут оказать дети дошкольного возраста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32-4103-9AE6-7F2BCB4F46B2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32-4103-9AE6-7F2BCB4F46B2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32-4103-9AE6-7F2BCB4F46B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532-4103-9AE6-7F2BCB4F46B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532-4103-9AE6-7F2BCB4F46B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532-4103-9AE6-7F2BCB4F46B2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532-4103-9AE6-7F2BCB4F46B2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532-4103-9AE6-7F2BCB4F46B2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532-4103-9AE6-7F2BCB4F46B2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532-4103-9AE6-7F2BCB4F46B2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Помощь пожилым людям (концерты, праздники)</c:v>
                </c:pt>
                <c:pt idx="1">
                  <c:v>Благоустройство территории сада</c:v>
                </c:pt>
                <c:pt idx="2">
                  <c:v>Прибираться (уборка игрушек)</c:v>
                </c:pt>
                <c:pt idx="3">
                  <c:v>Детям младших групп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26</c:v>
                </c:pt>
                <c:pt idx="2">
                  <c:v>20</c:v>
                </c:pt>
                <c:pt idx="3">
                  <c:v>10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32-4103-9AE6-7F2BCB4F46B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Готовы ли Вы лично стать участником волонтерского отряда?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33-45DF-8050-9232C1537C47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33-45DF-8050-9232C1537C47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A33-45DF-8050-9232C1537C47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A33-45DF-8050-9232C1537C47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33-45DF-8050-9232C1537C4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Ваши предложения по этому направлению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EC6-4606-B8BD-AA71CB2CEE59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C6-4606-B8BD-AA71CB2CEE59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EC6-4606-B8BD-AA71CB2CEE5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EC6-4606-B8BD-AA71CB2CEE59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EC6-4606-B8BD-AA71CB2CEE59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EC6-4606-B8BD-AA71CB2CEE59}"/>
                </c:ext>
              </c:extLst>
            </c:dLbl>
            <c:dLbl>
              <c:idx val="2"/>
              <c:layout>
                <c:manualLayout>
                  <c:x val="-6.882163560699367E-2"/>
                  <c:y val="-0.15318654667183507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EC6-4606-B8BD-AA71CB2CEE59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EC6-4606-B8BD-AA71CB2CEE59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Посадка деревьев</c:v>
                </c:pt>
                <c:pt idx="1">
                  <c:v>Помощь нуждающимся в одежде, игрушках</c:v>
                </c:pt>
                <c:pt idx="2">
                  <c:v>Любую</c:v>
                </c:pt>
                <c:pt idx="3">
                  <c:v>Нет предложений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7</c:v>
                </c:pt>
                <c:pt idx="2">
                  <c:v>3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C6-4606-B8BD-AA71CB2CEE5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Кому помогает волонтер?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7E-42C2-9D25-6D0D9AC27083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7E-42C2-9D25-6D0D9AC27083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7E-42C2-9D25-6D0D9AC2708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7E-42C2-9D25-6D0D9AC27083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97E-42C2-9D25-6D0D9AC27083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97E-42C2-9D25-6D0D9AC27083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97E-42C2-9D25-6D0D9AC27083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97E-42C2-9D25-6D0D9AC27083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Разным людям</c:v>
                </c:pt>
                <c:pt idx="1">
                  <c:v>Животным</c:v>
                </c:pt>
                <c:pt idx="2">
                  <c:v>Тем, кто оказался в беде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20</c:v>
                </c:pt>
                <c:pt idx="2">
                  <c:v>13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7E-42C2-9D25-6D0D9AC2708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Каким может быть волонтер?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7E-4E21-874E-2E1549B7E838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7E-4E21-874E-2E1549B7E838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77E-4E21-874E-2E1549B7E83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77E-4E21-874E-2E1549B7E838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77E-4E21-874E-2E1549B7E838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77E-4E21-874E-2E1549B7E838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77E-4E21-874E-2E1549B7E838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77E-4E21-874E-2E1549B7E838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Добрым</c:v>
                </c:pt>
                <c:pt idx="1">
                  <c:v>Воспитанным</c:v>
                </c:pt>
                <c:pt idx="2">
                  <c:v>Умным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15</c:v>
                </c:pt>
                <c:pt idx="2">
                  <c:v>19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7E-4E21-874E-2E1549B7E8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Хотели бы вы стать волонтерами?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47-4340-AB0D-481334729788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47-4340-AB0D-481334729788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47-4340-AB0D-481334729788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247-4340-AB0D-481334729788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247-4340-AB0D-481334729788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247-4340-AB0D-481334729788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43</c:v>
                </c:pt>
                <c:pt idx="1">
                  <c:v>16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47-4340-AB0D-48133472978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Волонтеры получают награду за свою работу?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5F-40BB-A048-91CAF00620BE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45F-40BB-A048-91CAF00620BE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45F-40BB-A048-91CAF00620BE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45F-40BB-A048-91CAF00620BE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45F-40BB-A048-91CAF00620BE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45F-40BB-A048-91CAF00620BE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60</c:v>
                </c:pt>
                <c:pt idx="1">
                  <c:v>14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5F-40BB-A048-91CAF00620B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 вы относитесь к общественно полезной работе в детском саду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112946113954862"/>
          <c:w val="1"/>
          <c:h val="0.80784338691603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CC-407D-8181-6DCF2B177538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CC-407D-8181-6DCF2B177538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CCC-407D-8181-6DCF2B177538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CCC-407D-8181-6DCF2B177538}"/>
                </c:ext>
              </c:extLst>
            </c:dLbl>
            <c:dLbl>
              <c:idx val="1"/>
              <c:layout>
                <c:manualLayout>
                  <c:x val="-9.711865083508955E-3"/>
                  <c:y val="9.435124665478279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CC-407D-8181-6DCF2B177538}"/>
                </c:ext>
              </c:extLst>
            </c:dLbl>
            <c:dLbl>
              <c:idx val="2"/>
              <c:layout>
                <c:manualLayout>
                  <c:x val="7.4214071051677766E-2"/>
                  <c:y val="0.140756573471070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CCC-407D-8181-6DCF2B177538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95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CC-407D-8181-6DCF2B1775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Что лично для вас значит общественная волонтерская работа в ДОУ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6.365186978641214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180835080943424E-2"/>
          <c:y val="9.707831202709008E-2"/>
          <c:w val="0.9486945210396347"/>
          <c:h val="0.90292168797290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12C-490B-9BB2-0DAFAB25390A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12C-490B-9BB2-0DAFAB25390A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12C-490B-9BB2-0DAFAB25390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12C-490B-9BB2-0DAFAB25390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12C-490B-9BB2-0DAFAB25390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12C-490B-9BB2-0DAFAB25390A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12C-490B-9BB2-0DAFAB25390A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12C-490B-9BB2-0DAFAB25390A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12C-490B-9BB2-0DAFAB25390A}"/>
              </c:ext>
            </c:extLst>
          </c:dPt>
          <c:dLbls>
            <c:dLbl>
              <c:idx val="0"/>
              <c:layout>
                <c:manualLayout>
                  <c:x val="-0.14618068054048861"/>
                  <c:y val="0.1877996694990385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2C-490B-9BB2-0DAFAB25390A}"/>
                </c:ext>
              </c:extLst>
            </c:dLbl>
            <c:dLbl>
              <c:idx val="1"/>
              <c:layout>
                <c:manualLayout>
                  <c:x val="4.3185567127798238E-2"/>
                  <c:y val="-7.303987142812730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2C-490B-9BB2-0DAFAB25390A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12C-490B-9BB2-0DAFAB25390A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12C-490B-9BB2-0DAFAB25390A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12C-490B-9BB2-0DAFAB25390A}"/>
                </c:ext>
              </c:extLst>
            </c:dLbl>
            <c:dLbl>
              <c:idx val="5"/>
              <c:layout>
                <c:manualLayout>
                  <c:x val="3.4291298502389364E-2"/>
                  <c:y val="0.14097684766122437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20514179607282"/>
                      <c:h val="0.10755042580814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12C-490B-9BB2-0DAFAB25390A}"/>
                </c:ext>
              </c:extLst>
            </c:dLbl>
            <c:dLbl>
              <c:idx val="6"/>
              <c:layout>
                <c:manualLayout>
                  <c:x val="0.16920528313915806"/>
                  <c:y val="0.2704231076131616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12C-490B-9BB2-0DAFAB25390A}"/>
                </c:ext>
              </c:extLst>
            </c:dLbl>
            <c:dLbl>
              <c:idx val="7"/>
              <c:layout>
                <c:manualLayout>
                  <c:x val="0.10345458295585323"/>
                  <c:y val="0.136308067266242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46526987680396"/>
                      <c:h val="0.10070350060347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A12C-490B-9BB2-0DAFAB25390A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A12C-490B-9BB2-0DAFAB25390A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Возможность принести людям пользу</c:v>
                </c:pt>
                <c:pt idx="1">
                  <c:v>Участие в общественной жизни</c:v>
                </c:pt>
                <c:pt idx="2">
                  <c:v>Общественная деятельность в свободное время</c:v>
                </c:pt>
                <c:pt idx="3">
                  <c:v>Добрая воля человека проявлять свою активность</c:v>
                </c:pt>
                <c:pt idx="4">
                  <c:v>Общение с интересными людьми</c:v>
                </c:pt>
                <c:pt idx="5">
                  <c:v>Приобретение нового опыта</c:v>
                </c:pt>
                <c:pt idx="6">
                  <c:v>Реализация собственных идей</c:v>
                </c:pt>
                <c:pt idx="7">
                  <c:v>Затрудняюсь ответить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46</c:v>
                </c:pt>
                <c:pt idx="1">
                  <c:v>12</c:v>
                </c:pt>
                <c:pt idx="2">
                  <c:v>3</c:v>
                </c:pt>
                <c:pt idx="3">
                  <c:v>22</c:v>
                </c:pt>
                <c:pt idx="4">
                  <c:v>18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12C-490B-9BB2-0DAFAB25390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Что по вашему мнению, является основным мотивом к осуществлению добровольческой деятельности в ДОУ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692-4AD5-B973-9D43E5881A39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692-4AD5-B973-9D43E5881A39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692-4AD5-B973-9D43E5881A3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692-4AD5-B973-9D43E5881A3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692-4AD5-B973-9D43E5881A39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692-4AD5-B973-9D43E5881A39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6"/>
                      </a:solidFill>
                      <a:round/>
                    </a:ln>
                  </c15:spPr>
                </c:ext>
                <c:ext xmlns:c16="http://schemas.microsoft.com/office/drawing/2014/chart" uri="{C3380CC4-5D6E-409C-BE32-E72D297353CC}">
                  <c16:uniqueId val="{00000003-B692-4AD5-B973-9D43E5881A39}"/>
                </c:ext>
              </c:extLst>
            </c:dLbl>
            <c:dLbl>
              <c:idx val="2"/>
              <c:layout>
                <c:manualLayout>
                  <c:x val="0.18481843035257714"/>
                  <c:y val="-4.21514907357874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15337841387417"/>
                      <c:h val="9.01333186442882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692-4AD5-B973-9D43E5881A39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692-4AD5-B973-9D43E5881A39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692-4AD5-B973-9D43E5881A39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55D5D"/>
                </a:solidFill>
                <a:round/>
              </a:ln>
              <a:effectLst>
                <a:outerShdw blurRad="50800" dist="38100" dir="2700000" algn="tl" rotWithShape="0">
                  <a:srgbClr val="855D5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Потребность помогать людям</c:v>
                </c:pt>
                <c:pt idx="1">
                  <c:v>Достаточное количество свободного времени</c:v>
                </c:pt>
                <c:pt idx="2">
                  <c:v>Значимость и престиж</c:v>
                </c:pt>
                <c:pt idx="3">
                  <c:v>Желание заявить о себе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</c:v>
                </c:pt>
                <c:pt idx="1">
                  <c:v>0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92-4AD5-B973-9D43E5881A3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7A080-86A5-4E0C-8937-84B54B082719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78A6797-F5D1-484E-A2C1-753B42BBA3AD}">
      <dgm:prSet phldrT="[Текст]"/>
      <dgm:spPr/>
      <dgm:t>
        <a:bodyPr/>
        <a:lstStyle/>
        <a:p>
          <a:r>
            <a:rPr lang="ru-RU" dirty="0" smtClean="0"/>
            <a:t>Азбука </a:t>
          </a:r>
          <a:r>
            <a:rPr lang="ru-RU" dirty="0" err="1" smtClean="0"/>
            <a:t>волонтёрства</a:t>
          </a:r>
          <a:endParaRPr lang="ru-RU" dirty="0"/>
        </a:p>
      </dgm:t>
    </dgm:pt>
    <dgm:pt modelId="{86DCE32A-18FB-432A-8BB7-29F7313CBE76}" type="parTrans" cxnId="{6668178E-CE5C-4502-BAA4-9BF92CF4E2FA}">
      <dgm:prSet/>
      <dgm:spPr/>
      <dgm:t>
        <a:bodyPr/>
        <a:lstStyle/>
        <a:p>
          <a:endParaRPr lang="ru-RU"/>
        </a:p>
      </dgm:t>
    </dgm:pt>
    <dgm:pt modelId="{86E2A33C-BDE1-42B7-BC81-5CA95C065E82}" type="sibTrans" cxnId="{6668178E-CE5C-4502-BAA4-9BF92CF4E2FA}">
      <dgm:prSet/>
      <dgm:spPr/>
      <dgm:t>
        <a:bodyPr/>
        <a:lstStyle/>
        <a:p>
          <a:endParaRPr lang="ru-RU"/>
        </a:p>
      </dgm:t>
    </dgm:pt>
    <dgm:pt modelId="{6EDE23A1-6F7C-4890-986F-AABCFA5B5E26}">
      <dgm:prSet phldrT="[Текст]"/>
      <dgm:spPr/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78E8DB0B-873D-4FC2-8CCE-301EE313E824}" type="parTrans" cxnId="{2EB07B3F-334A-4DBA-8C65-A78DF91AA776}">
      <dgm:prSet/>
      <dgm:spPr/>
      <dgm:t>
        <a:bodyPr/>
        <a:lstStyle/>
        <a:p>
          <a:endParaRPr lang="ru-RU"/>
        </a:p>
      </dgm:t>
    </dgm:pt>
    <dgm:pt modelId="{2F124EF5-146E-4A4F-8702-C8FE73A105B4}" type="sibTrans" cxnId="{2EB07B3F-334A-4DBA-8C65-A78DF91AA776}">
      <dgm:prSet/>
      <dgm:spPr/>
      <dgm:t>
        <a:bodyPr/>
        <a:lstStyle/>
        <a:p>
          <a:endParaRPr lang="ru-RU"/>
        </a:p>
      </dgm:t>
    </dgm:pt>
    <dgm:pt modelId="{A2315CDE-7DC1-4330-8FB8-C62B99C40730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F9CDF3DA-2DC9-4CEB-B249-2B64C2B08BE5}" type="parTrans" cxnId="{8ACCD5BF-0FA5-46BC-B94A-BF066E15B93F}">
      <dgm:prSet/>
      <dgm:spPr/>
      <dgm:t>
        <a:bodyPr/>
        <a:lstStyle/>
        <a:p>
          <a:endParaRPr lang="ru-RU"/>
        </a:p>
      </dgm:t>
    </dgm:pt>
    <dgm:pt modelId="{94A463C5-819C-4746-8A0E-56C37C89D12C}" type="sibTrans" cxnId="{8ACCD5BF-0FA5-46BC-B94A-BF066E15B93F}">
      <dgm:prSet/>
      <dgm:spPr/>
      <dgm:t>
        <a:bodyPr/>
        <a:lstStyle/>
        <a:p>
          <a:endParaRPr lang="ru-RU"/>
        </a:p>
      </dgm:t>
    </dgm:pt>
    <dgm:pt modelId="{D40CBEE3-56C0-4686-B40F-977B0C515B00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E08C38CF-56EE-4726-94A8-8B668CC9E2AD}" type="parTrans" cxnId="{0A6F679D-DD30-43A1-80B2-56824A308D02}">
      <dgm:prSet/>
      <dgm:spPr/>
      <dgm:t>
        <a:bodyPr/>
        <a:lstStyle/>
        <a:p>
          <a:endParaRPr lang="ru-RU"/>
        </a:p>
      </dgm:t>
    </dgm:pt>
    <dgm:pt modelId="{61143A9B-C827-4CF9-A455-E99D69DAA6D3}" type="sibTrans" cxnId="{0A6F679D-DD30-43A1-80B2-56824A308D02}">
      <dgm:prSet/>
      <dgm:spPr/>
      <dgm:t>
        <a:bodyPr/>
        <a:lstStyle/>
        <a:p>
          <a:endParaRPr lang="ru-RU"/>
        </a:p>
      </dgm:t>
    </dgm:pt>
    <dgm:pt modelId="{55F223CE-F17E-45D5-B5C4-6A2C59E8B2AE}" type="pres">
      <dgm:prSet presAssocID="{B557A080-86A5-4E0C-8937-84B54B0827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1610D6-91DE-4312-AAF0-C67C051FEB36}" type="pres">
      <dgm:prSet presAssocID="{F78A6797-F5D1-484E-A2C1-753B42BBA3AD}" presName="hierRoot1" presStyleCnt="0">
        <dgm:presLayoutVars>
          <dgm:hierBranch val="init"/>
        </dgm:presLayoutVars>
      </dgm:prSet>
      <dgm:spPr/>
    </dgm:pt>
    <dgm:pt modelId="{20320921-B842-44B8-8A0F-1D76AD08867A}" type="pres">
      <dgm:prSet presAssocID="{F78A6797-F5D1-484E-A2C1-753B42BBA3AD}" presName="rootComposite1" presStyleCnt="0"/>
      <dgm:spPr/>
    </dgm:pt>
    <dgm:pt modelId="{82E0A3E9-0B24-40C8-ACCD-7FB972B9114D}" type="pres">
      <dgm:prSet presAssocID="{F78A6797-F5D1-484E-A2C1-753B42BBA3AD}" presName="rootText1" presStyleLbl="node0" presStyleIdx="0" presStyleCnt="1" custScaleX="177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4FDD4-5564-44F9-BBAC-0A0B511CC074}" type="pres">
      <dgm:prSet presAssocID="{F78A6797-F5D1-484E-A2C1-753B42BBA3A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44E082-4B74-49E2-B062-A42D5AA08A42}" type="pres">
      <dgm:prSet presAssocID="{F78A6797-F5D1-484E-A2C1-753B42BBA3AD}" presName="hierChild2" presStyleCnt="0"/>
      <dgm:spPr/>
    </dgm:pt>
    <dgm:pt modelId="{0CFE03B7-6F5C-4105-AE1E-C373537EF100}" type="pres">
      <dgm:prSet presAssocID="{78E8DB0B-873D-4FC2-8CCE-301EE313E82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8882377-8975-41F5-A183-CC497B4DF567}" type="pres">
      <dgm:prSet presAssocID="{6EDE23A1-6F7C-4890-986F-AABCFA5B5E26}" presName="hierRoot2" presStyleCnt="0">
        <dgm:presLayoutVars>
          <dgm:hierBranch val="init"/>
        </dgm:presLayoutVars>
      </dgm:prSet>
      <dgm:spPr/>
    </dgm:pt>
    <dgm:pt modelId="{6A13BED8-8719-4F61-858F-5E94D43D1A88}" type="pres">
      <dgm:prSet presAssocID="{6EDE23A1-6F7C-4890-986F-AABCFA5B5E26}" presName="rootComposite" presStyleCnt="0"/>
      <dgm:spPr/>
    </dgm:pt>
    <dgm:pt modelId="{883E1638-0403-434A-872A-9DB773A9F7BB}" type="pres">
      <dgm:prSet presAssocID="{6EDE23A1-6F7C-4890-986F-AABCFA5B5E2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316EB4-6004-4A03-8D79-D99C9AD22AE5}" type="pres">
      <dgm:prSet presAssocID="{6EDE23A1-6F7C-4890-986F-AABCFA5B5E26}" presName="rootConnector" presStyleLbl="node2" presStyleIdx="0" presStyleCnt="3"/>
      <dgm:spPr/>
      <dgm:t>
        <a:bodyPr/>
        <a:lstStyle/>
        <a:p>
          <a:endParaRPr lang="ru-RU"/>
        </a:p>
      </dgm:t>
    </dgm:pt>
    <dgm:pt modelId="{45369495-BDB5-49DA-B89B-52644A080C6A}" type="pres">
      <dgm:prSet presAssocID="{6EDE23A1-6F7C-4890-986F-AABCFA5B5E26}" presName="hierChild4" presStyleCnt="0"/>
      <dgm:spPr/>
    </dgm:pt>
    <dgm:pt modelId="{6DDAD73E-FBFD-461D-8953-65394C1F06C2}" type="pres">
      <dgm:prSet presAssocID="{6EDE23A1-6F7C-4890-986F-AABCFA5B5E26}" presName="hierChild5" presStyleCnt="0"/>
      <dgm:spPr/>
    </dgm:pt>
    <dgm:pt modelId="{C0870463-8913-4E2B-9922-C3CCC1E3F77C}" type="pres">
      <dgm:prSet presAssocID="{F9CDF3DA-2DC9-4CEB-B249-2B64C2B08BE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B9DDD42-C54C-47C6-9076-6019C807E2C9}" type="pres">
      <dgm:prSet presAssocID="{A2315CDE-7DC1-4330-8FB8-C62B99C40730}" presName="hierRoot2" presStyleCnt="0">
        <dgm:presLayoutVars>
          <dgm:hierBranch val="init"/>
        </dgm:presLayoutVars>
      </dgm:prSet>
      <dgm:spPr/>
    </dgm:pt>
    <dgm:pt modelId="{C3273B9F-8205-488E-AEF6-E69BD888B198}" type="pres">
      <dgm:prSet presAssocID="{A2315CDE-7DC1-4330-8FB8-C62B99C40730}" presName="rootComposite" presStyleCnt="0"/>
      <dgm:spPr/>
    </dgm:pt>
    <dgm:pt modelId="{4D091E06-D36D-4E46-93D0-BA1F153FBE43}" type="pres">
      <dgm:prSet presAssocID="{A2315CDE-7DC1-4330-8FB8-C62B99C4073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DE4723-0A53-4303-B58B-97CE6358926B}" type="pres">
      <dgm:prSet presAssocID="{A2315CDE-7DC1-4330-8FB8-C62B99C40730}" presName="rootConnector" presStyleLbl="node2" presStyleIdx="1" presStyleCnt="3"/>
      <dgm:spPr/>
      <dgm:t>
        <a:bodyPr/>
        <a:lstStyle/>
        <a:p>
          <a:endParaRPr lang="ru-RU"/>
        </a:p>
      </dgm:t>
    </dgm:pt>
    <dgm:pt modelId="{1AA2B2DA-66DD-4029-A70D-9142DE31E1B5}" type="pres">
      <dgm:prSet presAssocID="{A2315CDE-7DC1-4330-8FB8-C62B99C40730}" presName="hierChild4" presStyleCnt="0"/>
      <dgm:spPr/>
    </dgm:pt>
    <dgm:pt modelId="{32B0EB8C-A806-4C65-88F6-B6CD5205D330}" type="pres">
      <dgm:prSet presAssocID="{A2315CDE-7DC1-4330-8FB8-C62B99C40730}" presName="hierChild5" presStyleCnt="0"/>
      <dgm:spPr/>
    </dgm:pt>
    <dgm:pt modelId="{CEFA19BF-7182-4C57-B2FE-31EF95AA54E4}" type="pres">
      <dgm:prSet presAssocID="{E08C38CF-56EE-4726-94A8-8B668CC9E2A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78A45B0-12A8-48A5-A37E-3BDB4736CA96}" type="pres">
      <dgm:prSet presAssocID="{D40CBEE3-56C0-4686-B40F-977B0C515B00}" presName="hierRoot2" presStyleCnt="0">
        <dgm:presLayoutVars>
          <dgm:hierBranch val="init"/>
        </dgm:presLayoutVars>
      </dgm:prSet>
      <dgm:spPr/>
    </dgm:pt>
    <dgm:pt modelId="{E64BFDE9-F17B-4274-AE06-48AC6780D17B}" type="pres">
      <dgm:prSet presAssocID="{D40CBEE3-56C0-4686-B40F-977B0C515B00}" presName="rootComposite" presStyleCnt="0"/>
      <dgm:spPr/>
    </dgm:pt>
    <dgm:pt modelId="{232B82E7-EC85-45CF-BE71-AE63C37ED28E}" type="pres">
      <dgm:prSet presAssocID="{D40CBEE3-56C0-4686-B40F-977B0C515B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0B8F2B-CB3C-483B-BC2D-9D697D5364B4}" type="pres">
      <dgm:prSet presAssocID="{D40CBEE3-56C0-4686-B40F-977B0C515B00}" presName="rootConnector" presStyleLbl="node2" presStyleIdx="2" presStyleCnt="3"/>
      <dgm:spPr/>
      <dgm:t>
        <a:bodyPr/>
        <a:lstStyle/>
        <a:p>
          <a:endParaRPr lang="ru-RU"/>
        </a:p>
      </dgm:t>
    </dgm:pt>
    <dgm:pt modelId="{A40AFC84-C25D-43F4-B306-B1E69575B230}" type="pres">
      <dgm:prSet presAssocID="{D40CBEE3-56C0-4686-B40F-977B0C515B00}" presName="hierChild4" presStyleCnt="0"/>
      <dgm:spPr/>
    </dgm:pt>
    <dgm:pt modelId="{BC4DF29C-371A-46B0-A794-989FF019BDFC}" type="pres">
      <dgm:prSet presAssocID="{D40CBEE3-56C0-4686-B40F-977B0C515B00}" presName="hierChild5" presStyleCnt="0"/>
      <dgm:spPr/>
    </dgm:pt>
    <dgm:pt modelId="{28E7F783-C508-4532-A154-58E69D8B64B6}" type="pres">
      <dgm:prSet presAssocID="{F78A6797-F5D1-484E-A2C1-753B42BBA3AD}" presName="hierChild3" presStyleCnt="0"/>
      <dgm:spPr/>
    </dgm:pt>
  </dgm:ptLst>
  <dgm:cxnLst>
    <dgm:cxn modelId="{7771B0AF-4313-4523-ABA6-6DB12FE8A3C3}" type="presOf" srcId="{D40CBEE3-56C0-4686-B40F-977B0C515B00}" destId="{232B82E7-EC85-45CF-BE71-AE63C37ED28E}" srcOrd="0" destOrd="0" presId="urn:microsoft.com/office/officeart/2005/8/layout/orgChart1"/>
    <dgm:cxn modelId="{8ACCD5BF-0FA5-46BC-B94A-BF066E15B93F}" srcId="{F78A6797-F5D1-484E-A2C1-753B42BBA3AD}" destId="{A2315CDE-7DC1-4330-8FB8-C62B99C40730}" srcOrd="1" destOrd="0" parTransId="{F9CDF3DA-2DC9-4CEB-B249-2B64C2B08BE5}" sibTransId="{94A463C5-819C-4746-8A0E-56C37C89D12C}"/>
    <dgm:cxn modelId="{5E065455-1F49-4780-B51B-E2AB3B7CF3F4}" type="presOf" srcId="{E08C38CF-56EE-4726-94A8-8B668CC9E2AD}" destId="{CEFA19BF-7182-4C57-B2FE-31EF95AA54E4}" srcOrd="0" destOrd="0" presId="urn:microsoft.com/office/officeart/2005/8/layout/orgChart1"/>
    <dgm:cxn modelId="{C04831BE-CC06-4AFD-9CD9-D05DE13871A2}" type="presOf" srcId="{A2315CDE-7DC1-4330-8FB8-C62B99C40730}" destId="{70DE4723-0A53-4303-B58B-97CE6358926B}" srcOrd="1" destOrd="0" presId="urn:microsoft.com/office/officeart/2005/8/layout/orgChart1"/>
    <dgm:cxn modelId="{A01AD9D9-7824-4FE3-87DA-59EF7A52F807}" type="presOf" srcId="{A2315CDE-7DC1-4330-8FB8-C62B99C40730}" destId="{4D091E06-D36D-4E46-93D0-BA1F153FBE43}" srcOrd="0" destOrd="0" presId="urn:microsoft.com/office/officeart/2005/8/layout/orgChart1"/>
    <dgm:cxn modelId="{2DA0A34A-411D-45BE-8B45-874B2AA5D0A0}" type="presOf" srcId="{D40CBEE3-56C0-4686-B40F-977B0C515B00}" destId="{FE0B8F2B-CB3C-483B-BC2D-9D697D5364B4}" srcOrd="1" destOrd="0" presId="urn:microsoft.com/office/officeart/2005/8/layout/orgChart1"/>
    <dgm:cxn modelId="{1C55338F-F897-442D-8448-CB09AC27A49A}" type="presOf" srcId="{6EDE23A1-6F7C-4890-986F-AABCFA5B5E26}" destId="{883E1638-0403-434A-872A-9DB773A9F7BB}" srcOrd="0" destOrd="0" presId="urn:microsoft.com/office/officeart/2005/8/layout/orgChart1"/>
    <dgm:cxn modelId="{2EB07B3F-334A-4DBA-8C65-A78DF91AA776}" srcId="{F78A6797-F5D1-484E-A2C1-753B42BBA3AD}" destId="{6EDE23A1-6F7C-4890-986F-AABCFA5B5E26}" srcOrd="0" destOrd="0" parTransId="{78E8DB0B-873D-4FC2-8CCE-301EE313E824}" sibTransId="{2F124EF5-146E-4A4F-8702-C8FE73A105B4}"/>
    <dgm:cxn modelId="{0A6F679D-DD30-43A1-80B2-56824A308D02}" srcId="{F78A6797-F5D1-484E-A2C1-753B42BBA3AD}" destId="{D40CBEE3-56C0-4686-B40F-977B0C515B00}" srcOrd="2" destOrd="0" parTransId="{E08C38CF-56EE-4726-94A8-8B668CC9E2AD}" sibTransId="{61143A9B-C827-4CF9-A455-E99D69DAA6D3}"/>
    <dgm:cxn modelId="{64E84B2D-F087-41D2-A771-9DB93BDE977F}" type="presOf" srcId="{F9CDF3DA-2DC9-4CEB-B249-2B64C2B08BE5}" destId="{C0870463-8913-4E2B-9922-C3CCC1E3F77C}" srcOrd="0" destOrd="0" presId="urn:microsoft.com/office/officeart/2005/8/layout/orgChart1"/>
    <dgm:cxn modelId="{6668178E-CE5C-4502-BAA4-9BF92CF4E2FA}" srcId="{B557A080-86A5-4E0C-8937-84B54B082719}" destId="{F78A6797-F5D1-484E-A2C1-753B42BBA3AD}" srcOrd="0" destOrd="0" parTransId="{86DCE32A-18FB-432A-8BB7-29F7313CBE76}" sibTransId="{86E2A33C-BDE1-42B7-BC81-5CA95C065E82}"/>
    <dgm:cxn modelId="{A903325F-0B33-4645-B5FC-657CB3A78220}" type="presOf" srcId="{B557A080-86A5-4E0C-8937-84B54B082719}" destId="{55F223CE-F17E-45D5-B5C4-6A2C59E8B2AE}" srcOrd="0" destOrd="0" presId="urn:microsoft.com/office/officeart/2005/8/layout/orgChart1"/>
    <dgm:cxn modelId="{0BEF51BD-0090-46B9-B287-A1ACE7C2262D}" type="presOf" srcId="{78E8DB0B-873D-4FC2-8CCE-301EE313E824}" destId="{0CFE03B7-6F5C-4105-AE1E-C373537EF100}" srcOrd="0" destOrd="0" presId="urn:microsoft.com/office/officeart/2005/8/layout/orgChart1"/>
    <dgm:cxn modelId="{B1076F7C-20CE-4E9D-983A-17B21E260DA0}" type="presOf" srcId="{F78A6797-F5D1-484E-A2C1-753B42BBA3AD}" destId="{82E0A3E9-0B24-40C8-ACCD-7FB972B9114D}" srcOrd="0" destOrd="0" presId="urn:microsoft.com/office/officeart/2005/8/layout/orgChart1"/>
    <dgm:cxn modelId="{046BB022-277B-480A-8A57-028813BCBF9F}" type="presOf" srcId="{F78A6797-F5D1-484E-A2C1-753B42BBA3AD}" destId="{B764FDD4-5564-44F9-BBAC-0A0B511CC074}" srcOrd="1" destOrd="0" presId="urn:microsoft.com/office/officeart/2005/8/layout/orgChart1"/>
    <dgm:cxn modelId="{67317F3C-52C4-47DF-B6DD-19D97B52965C}" type="presOf" srcId="{6EDE23A1-6F7C-4890-986F-AABCFA5B5E26}" destId="{E5316EB4-6004-4A03-8D79-D99C9AD22AE5}" srcOrd="1" destOrd="0" presId="urn:microsoft.com/office/officeart/2005/8/layout/orgChart1"/>
    <dgm:cxn modelId="{0DC70F6F-EAA4-4D61-AB0B-1CCF072FA119}" type="presParOf" srcId="{55F223CE-F17E-45D5-B5C4-6A2C59E8B2AE}" destId="{941610D6-91DE-4312-AAF0-C67C051FEB36}" srcOrd="0" destOrd="0" presId="urn:microsoft.com/office/officeart/2005/8/layout/orgChart1"/>
    <dgm:cxn modelId="{B63FA806-1FE8-4CE2-B20D-3B2FBACB75C7}" type="presParOf" srcId="{941610D6-91DE-4312-AAF0-C67C051FEB36}" destId="{20320921-B842-44B8-8A0F-1D76AD08867A}" srcOrd="0" destOrd="0" presId="urn:microsoft.com/office/officeart/2005/8/layout/orgChart1"/>
    <dgm:cxn modelId="{33E3F6EA-542A-45B9-829E-C1B8AE0C3AF3}" type="presParOf" srcId="{20320921-B842-44B8-8A0F-1D76AD08867A}" destId="{82E0A3E9-0B24-40C8-ACCD-7FB972B9114D}" srcOrd="0" destOrd="0" presId="urn:microsoft.com/office/officeart/2005/8/layout/orgChart1"/>
    <dgm:cxn modelId="{F0407195-63E4-46AF-BC5E-C927C8F2026E}" type="presParOf" srcId="{20320921-B842-44B8-8A0F-1D76AD08867A}" destId="{B764FDD4-5564-44F9-BBAC-0A0B511CC074}" srcOrd="1" destOrd="0" presId="urn:microsoft.com/office/officeart/2005/8/layout/orgChart1"/>
    <dgm:cxn modelId="{B081E5D6-DCCA-4E14-8CFE-E3C84B82397C}" type="presParOf" srcId="{941610D6-91DE-4312-AAF0-C67C051FEB36}" destId="{D244E082-4B74-49E2-B062-A42D5AA08A42}" srcOrd="1" destOrd="0" presId="urn:microsoft.com/office/officeart/2005/8/layout/orgChart1"/>
    <dgm:cxn modelId="{CC0D7DC1-4F4E-4D8A-A943-61CB046FF2AF}" type="presParOf" srcId="{D244E082-4B74-49E2-B062-A42D5AA08A42}" destId="{0CFE03B7-6F5C-4105-AE1E-C373537EF100}" srcOrd="0" destOrd="0" presId="urn:microsoft.com/office/officeart/2005/8/layout/orgChart1"/>
    <dgm:cxn modelId="{E5E350BA-296A-4867-A8E7-60540944D105}" type="presParOf" srcId="{D244E082-4B74-49E2-B062-A42D5AA08A42}" destId="{98882377-8975-41F5-A183-CC497B4DF567}" srcOrd="1" destOrd="0" presId="urn:microsoft.com/office/officeart/2005/8/layout/orgChart1"/>
    <dgm:cxn modelId="{4EC3E7FF-F345-459C-ABC2-658804621DE0}" type="presParOf" srcId="{98882377-8975-41F5-A183-CC497B4DF567}" destId="{6A13BED8-8719-4F61-858F-5E94D43D1A88}" srcOrd="0" destOrd="0" presId="urn:microsoft.com/office/officeart/2005/8/layout/orgChart1"/>
    <dgm:cxn modelId="{F56865AF-5DBF-4F8E-82CA-92B013B187D5}" type="presParOf" srcId="{6A13BED8-8719-4F61-858F-5E94D43D1A88}" destId="{883E1638-0403-434A-872A-9DB773A9F7BB}" srcOrd="0" destOrd="0" presId="urn:microsoft.com/office/officeart/2005/8/layout/orgChart1"/>
    <dgm:cxn modelId="{2340D28B-942A-4555-AAFF-AD30B6CE8FAC}" type="presParOf" srcId="{6A13BED8-8719-4F61-858F-5E94D43D1A88}" destId="{E5316EB4-6004-4A03-8D79-D99C9AD22AE5}" srcOrd="1" destOrd="0" presId="urn:microsoft.com/office/officeart/2005/8/layout/orgChart1"/>
    <dgm:cxn modelId="{367163AD-3553-4ABB-869A-EAF3110EC125}" type="presParOf" srcId="{98882377-8975-41F5-A183-CC497B4DF567}" destId="{45369495-BDB5-49DA-B89B-52644A080C6A}" srcOrd="1" destOrd="0" presId="urn:microsoft.com/office/officeart/2005/8/layout/orgChart1"/>
    <dgm:cxn modelId="{174A80CE-1FB8-42E5-9F25-920A203B364D}" type="presParOf" srcId="{98882377-8975-41F5-A183-CC497B4DF567}" destId="{6DDAD73E-FBFD-461D-8953-65394C1F06C2}" srcOrd="2" destOrd="0" presId="urn:microsoft.com/office/officeart/2005/8/layout/orgChart1"/>
    <dgm:cxn modelId="{7F507395-7784-4074-B2DA-1CC596FA6BD5}" type="presParOf" srcId="{D244E082-4B74-49E2-B062-A42D5AA08A42}" destId="{C0870463-8913-4E2B-9922-C3CCC1E3F77C}" srcOrd="2" destOrd="0" presId="urn:microsoft.com/office/officeart/2005/8/layout/orgChart1"/>
    <dgm:cxn modelId="{EC0407BD-8430-4A43-BF9D-ED2F9B38846E}" type="presParOf" srcId="{D244E082-4B74-49E2-B062-A42D5AA08A42}" destId="{CB9DDD42-C54C-47C6-9076-6019C807E2C9}" srcOrd="3" destOrd="0" presId="urn:microsoft.com/office/officeart/2005/8/layout/orgChart1"/>
    <dgm:cxn modelId="{B5DBC744-3E1B-4467-B849-C0EE77A8AD1E}" type="presParOf" srcId="{CB9DDD42-C54C-47C6-9076-6019C807E2C9}" destId="{C3273B9F-8205-488E-AEF6-E69BD888B198}" srcOrd="0" destOrd="0" presId="urn:microsoft.com/office/officeart/2005/8/layout/orgChart1"/>
    <dgm:cxn modelId="{C5FE6A25-42A6-45FD-9154-A7A4A38A5B78}" type="presParOf" srcId="{C3273B9F-8205-488E-AEF6-E69BD888B198}" destId="{4D091E06-D36D-4E46-93D0-BA1F153FBE43}" srcOrd="0" destOrd="0" presId="urn:microsoft.com/office/officeart/2005/8/layout/orgChart1"/>
    <dgm:cxn modelId="{C3ABE137-306B-4E24-A0EA-ABCD3AB21F82}" type="presParOf" srcId="{C3273B9F-8205-488E-AEF6-E69BD888B198}" destId="{70DE4723-0A53-4303-B58B-97CE6358926B}" srcOrd="1" destOrd="0" presId="urn:microsoft.com/office/officeart/2005/8/layout/orgChart1"/>
    <dgm:cxn modelId="{A928D3CE-7C5A-4A70-88B9-A3710A62D923}" type="presParOf" srcId="{CB9DDD42-C54C-47C6-9076-6019C807E2C9}" destId="{1AA2B2DA-66DD-4029-A70D-9142DE31E1B5}" srcOrd="1" destOrd="0" presId="urn:microsoft.com/office/officeart/2005/8/layout/orgChart1"/>
    <dgm:cxn modelId="{66BF4A93-D706-440B-8020-D710816453FA}" type="presParOf" srcId="{CB9DDD42-C54C-47C6-9076-6019C807E2C9}" destId="{32B0EB8C-A806-4C65-88F6-B6CD5205D330}" srcOrd="2" destOrd="0" presId="urn:microsoft.com/office/officeart/2005/8/layout/orgChart1"/>
    <dgm:cxn modelId="{3F5B8989-4D47-42A7-A146-0CAB49B52998}" type="presParOf" srcId="{D244E082-4B74-49E2-B062-A42D5AA08A42}" destId="{CEFA19BF-7182-4C57-B2FE-31EF95AA54E4}" srcOrd="4" destOrd="0" presId="urn:microsoft.com/office/officeart/2005/8/layout/orgChart1"/>
    <dgm:cxn modelId="{FDF17EB9-9C8C-41D4-9C85-F846410197E4}" type="presParOf" srcId="{D244E082-4B74-49E2-B062-A42D5AA08A42}" destId="{878A45B0-12A8-48A5-A37E-3BDB4736CA96}" srcOrd="5" destOrd="0" presId="urn:microsoft.com/office/officeart/2005/8/layout/orgChart1"/>
    <dgm:cxn modelId="{AF35AF4B-3E75-4DD5-9FC1-2B325141E89B}" type="presParOf" srcId="{878A45B0-12A8-48A5-A37E-3BDB4736CA96}" destId="{E64BFDE9-F17B-4274-AE06-48AC6780D17B}" srcOrd="0" destOrd="0" presId="urn:microsoft.com/office/officeart/2005/8/layout/orgChart1"/>
    <dgm:cxn modelId="{0DE05790-B3C8-46C8-ABC8-C9F0FC728C44}" type="presParOf" srcId="{E64BFDE9-F17B-4274-AE06-48AC6780D17B}" destId="{232B82E7-EC85-45CF-BE71-AE63C37ED28E}" srcOrd="0" destOrd="0" presId="urn:microsoft.com/office/officeart/2005/8/layout/orgChart1"/>
    <dgm:cxn modelId="{ECE74ECA-5326-4BF2-84CE-B3BE3E55618F}" type="presParOf" srcId="{E64BFDE9-F17B-4274-AE06-48AC6780D17B}" destId="{FE0B8F2B-CB3C-483B-BC2D-9D697D5364B4}" srcOrd="1" destOrd="0" presId="urn:microsoft.com/office/officeart/2005/8/layout/orgChart1"/>
    <dgm:cxn modelId="{05F8231B-86B5-4D32-9F99-3B599614BC7A}" type="presParOf" srcId="{878A45B0-12A8-48A5-A37E-3BDB4736CA96}" destId="{A40AFC84-C25D-43F4-B306-B1E69575B230}" srcOrd="1" destOrd="0" presId="urn:microsoft.com/office/officeart/2005/8/layout/orgChart1"/>
    <dgm:cxn modelId="{E102BBE6-59E6-43AD-BF56-14707ED1D251}" type="presParOf" srcId="{878A45B0-12A8-48A5-A37E-3BDB4736CA96}" destId="{BC4DF29C-371A-46B0-A794-989FF019BDFC}" srcOrd="2" destOrd="0" presId="urn:microsoft.com/office/officeart/2005/8/layout/orgChart1"/>
    <dgm:cxn modelId="{D8C7CF63-DF22-44A9-9795-16C58AA23870}" type="presParOf" srcId="{941610D6-91DE-4312-AAF0-C67C051FEB36}" destId="{28E7F783-C508-4532-A154-58E69D8B64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A19BF-7182-4C57-B2FE-31EF95AA54E4}">
      <dsp:nvSpPr>
        <dsp:cNvPr id="0" name=""/>
        <dsp:cNvSpPr/>
      </dsp:nvSpPr>
      <dsp:spPr>
        <a:xfrm>
          <a:off x="5647386" y="2802161"/>
          <a:ext cx="3995566" cy="693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722"/>
              </a:lnTo>
              <a:lnTo>
                <a:pt x="3995566" y="346722"/>
              </a:lnTo>
              <a:lnTo>
                <a:pt x="3995566" y="69344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70463-8913-4E2B-9922-C3CCC1E3F77C}">
      <dsp:nvSpPr>
        <dsp:cNvPr id="0" name=""/>
        <dsp:cNvSpPr/>
      </dsp:nvSpPr>
      <dsp:spPr>
        <a:xfrm>
          <a:off x="5601666" y="2802161"/>
          <a:ext cx="91440" cy="693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344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E03B7-6F5C-4105-AE1E-C373537EF100}">
      <dsp:nvSpPr>
        <dsp:cNvPr id="0" name=""/>
        <dsp:cNvSpPr/>
      </dsp:nvSpPr>
      <dsp:spPr>
        <a:xfrm>
          <a:off x="1651819" y="2802161"/>
          <a:ext cx="3995566" cy="693445"/>
        </a:xfrm>
        <a:custGeom>
          <a:avLst/>
          <a:gdLst/>
          <a:ahLst/>
          <a:cxnLst/>
          <a:rect l="0" t="0" r="0" b="0"/>
          <a:pathLst>
            <a:path>
              <a:moveTo>
                <a:pt x="3995566" y="0"/>
              </a:moveTo>
              <a:lnTo>
                <a:pt x="3995566" y="346722"/>
              </a:lnTo>
              <a:lnTo>
                <a:pt x="0" y="346722"/>
              </a:lnTo>
              <a:lnTo>
                <a:pt x="0" y="69344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0A3E9-0B24-40C8-ACCD-7FB972B9114D}">
      <dsp:nvSpPr>
        <dsp:cNvPr id="0" name=""/>
        <dsp:cNvSpPr/>
      </dsp:nvSpPr>
      <dsp:spPr>
        <a:xfrm>
          <a:off x="2709059" y="1151101"/>
          <a:ext cx="5876653" cy="1651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Азбука </a:t>
          </a:r>
          <a:r>
            <a:rPr lang="ru-RU" sz="5400" kern="1200" dirty="0" err="1" smtClean="0"/>
            <a:t>волонтёрства</a:t>
          </a:r>
          <a:endParaRPr lang="ru-RU" sz="5400" kern="1200" dirty="0"/>
        </a:p>
      </dsp:txBody>
      <dsp:txXfrm>
        <a:off x="2709059" y="1151101"/>
        <a:ext cx="5876653" cy="1651060"/>
      </dsp:txXfrm>
    </dsp:sp>
    <dsp:sp modelId="{883E1638-0403-434A-872A-9DB773A9F7BB}">
      <dsp:nvSpPr>
        <dsp:cNvPr id="0" name=""/>
        <dsp:cNvSpPr/>
      </dsp:nvSpPr>
      <dsp:spPr>
        <a:xfrm>
          <a:off x="758" y="3495607"/>
          <a:ext cx="3302121" cy="16510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Дети</a:t>
          </a:r>
          <a:endParaRPr lang="ru-RU" sz="5400" kern="1200" dirty="0"/>
        </a:p>
      </dsp:txBody>
      <dsp:txXfrm>
        <a:off x="758" y="3495607"/>
        <a:ext cx="3302121" cy="1651060"/>
      </dsp:txXfrm>
    </dsp:sp>
    <dsp:sp modelId="{4D091E06-D36D-4E46-93D0-BA1F153FBE43}">
      <dsp:nvSpPr>
        <dsp:cNvPr id="0" name=""/>
        <dsp:cNvSpPr/>
      </dsp:nvSpPr>
      <dsp:spPr>
        <a:xfrm>
          <a:off x="3996325" y="3495607"/>
          <a:ext cx="3302121" cy="16510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Педагоги</a:t>
          </a:r>
          <a:endParaRPr lang="ru-RU" sz="5400" kern="1200" dirty="0"/>
        </a:p>
      </dsp:txBody>
      <dsp:txXfrm>
        <a:off x="3996325" y="3495607"/>
        <a:ext cx="3302121" cy="1651060"/>
      </dsp:txXfrm>
    </dsp:sp>
    <dsp:sp modelId="{232B82E7-EC85-45CF-BE71-AE63C37ED28E}">
      <dsp:nvSpPr>
        <dsp:cNvPr id="0" name=""/>
        <dsp:cNvSpPr/>
      </dsp:nvSpPr>
      <dsp:spPr>
        <a:xfrm>
          <a:off x="7991892" y="3495607"/>
          <a:ext cx="3302121" cy="16510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Родители</a:t>
          </a:r>
          <a:endParaRPr lang="ru-RU" sz="5400" kern="1200" dirty="0"/>
        </a:p>
      </dsp:txBody>
      <dsp:txXfrm>
        <a:off x="7991892" y="3495607"/>
        <a:ext cx="3302121" cy="1651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8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0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63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06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7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4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4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6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9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4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6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4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3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4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5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C597FA-42B7-4736-8B2D-A10B643B8FD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687F-7DF9-4294-A362-14FD3781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02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964" y="1565564"/>
            <a:ext cx="8298872" cy="338050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Азбука </a:t>
            </a:r>
            <a:r>
              <a:rPr lang="ru-RU" sz="8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волонтёрства</a:t>
            </a:r>
            <a:endParaRPr lang="ru-RU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8301" y="6065267"/>
            <a:ext cx="4532804" cy="6832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D:\Детский сад\КОНФЕРЕНЦИИ\Ростовская ярмарка_2018\Презентация_Волотер\170410648_w640_h640_volonter_4 (1)-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36" y="207928"/>
            <a:ext cx="3093176" cy="271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87132" y="624110"/>
            <a:ext cx="9817479" cy="128089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Анкета </a:t>
            </a: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педагогов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24692" y="1339403"/>
            <a:ext cx="6109854" cy="53962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 smtClean="0"/>
              <a:t>«Кто, если не мы!»</a:t>
            </a:r>
          </a:p>
          <a:p>
            <a:pPr marL="0" indent="0" algn="r">
              <a:buNone/>
            </a:pPr>
            <a:r>
              <a:rPr lang="ru-RU" sz="2600" dirty="0" smtClean="0"/>
              <a:t> </a:t>
            </a:r>
          </a:p>
          <a:p>
            <a:pPr lvl="0"/>
            <a:r>
              <a:rPr lang="ru-RU" b="1" dirty="0" smtClean="0"/>
              <a:t>Как вы относитесь к общественно полезной работе на добровольной основе? </a:t>
            </a:r>
          </a:p>
          <a:p>
            <a:r>
              <a:rPr lang="ru-RU" b="1" dirty="0" smtClean="0"/>
              <a:t>Что по Вашему мнению, является основным мотивом к осуществлению добровольческой деятельности в ДОУ?</a:t>
            </a:r>
            <a:endParaRPr lang="ru-RU" dirty="0" smtClean="0"/>
          </a:p>
          <a:p>
            <a:pPr lvl="0"/>
            <a:r>
              <a:rPr lang="ru-RU" b="1" dirty="0" smtClean="0"/>
              <a:t>Кого, по вашему мнению, можно назвать волонтером? </a:t>
            </a:r>
          </a:p>
          <a:p>
            <a:r>
              <a:rPr lang="ru-RU" b="1" dirty="0"/>
              <a:t>Могут ли дети дошкольного возраста становится </a:t>
            </a:r>
            <a:r>
              <a:rPr lang="ru-RU" b="1" dirty="0" smtClean="0"/>
              <a:t>волонтерами</a:t>
            </a:r>
            <a:r>
              <a:rPr lang="ru-RU" dirty="0"/>
              <a:t>?</a:t>
            </a:r>
            <a:endParaRPr lang="ru-RU" dirty="0" smtClean="0"/>
          </a:p>
          <a:p>
            <a:pPr lvl="0"/>
            <a:r>
              <a:rPr lang="ru-RU" b="1" dirty="0"/>
              <a:t>Что, по вашему мнению, препятствует участию в добровольческой деятельности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 </a:t>
            </a:r>
            <a:r>
              <a:rPr lang="ru-RU" b="1" dirty="0"/>
              <a:t>Имеете ли Вы личный опыт осуществления добровольческой деятельности? 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  <a:p>
            <a:pPr lvl="0"/>
            <a:endParaRPr lang="ru-RU" b="1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345382" y="2498501"/>
            <a:ext cx="5569527" cy="4146997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Есть ли в Вашем окружении люди, занимающиеся волонтерской деятельностью? </a:t>
            </a:r>
            <a:endParaRPr lang="ru-RU" dirty="0"/>
          </a:p>
          <a:p>
            <a:pPr lvl="0"/>
            <a:r>
              <a:rPr lang="ru-RU" b="1" dirty="0"/>
              <a:t>В каких сферах общественно-полезной деятельности Вы хотели бы принять участие?</a:t>
            </a:r>
            <a:endParaRPr lang="ru-RU" dirty="0"/>
          </a:p>
          <a:p>
            <a:pPr lvl="0"/>
            <a:r>
              <a:rPr lang="ru-RU" b="1" dirty="0"/>
              <a:t>Что по Вашему мнению, препятствует участию дошкольников в добровольческой деятельности?</a:t>
            </a:r>
            <a:endParaRPr lang="ru-RU" dirty="0"/>
          </a:p>
          <a:p>
            <a:pPr lvl="0"/>
            <a:r>
              <a:rPr lang="ru-RU" b="1" dirty="0"/>
              <a:t>Какая форма волонтерской деятельности для вас наиболее привлекательна?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2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432451"/>
              </p:ext>
            </p:extLst>
          </p:nvPr>
        </p:nvGraphicFramePr>
        <p:xfrm>
          <a:off x="-207818" y="489397"/>
          <a:ext cx="12172291" cy="607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1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286138"/>
              </p:ext>
            </p:extLst>
          </p:nvPr>
        </p:nvGraphicFramePr>
        <p:xfrm>
          <a:off x="290945" y="0"/>
          <a:ext cx="11776559" cy="665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62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365241"/>
              </p:ext>
            </p:extLst>
          </p:nvPr>
        </p:nvGraphicFramePr>
        <p:xfrm>
          <a:off x="96983" y="218941"/>
          <a:ext cx="11906128" cy="642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4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78124"/>
              </p:ext>
            </p:extLst>
          </p:nvPr>
        </p:nvGraphicFramePr>
        <p:xfrm>
          <a:off x="1378039" y="489397"/>
          <a:ext cx="10702344" cy="624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67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099285"/>
              </p:ext>
            </p:extLst>
          </p:nvPr>
        </p:nvGraphicFramePr>
        <p:xfrm>
          <a:off x="646111" y="624111"/>
          <a:ext cx="11421393" cy="612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5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704697"/>
              </p:ext>
            </p:extLst>
          </p:nvPr>
        </p:nvGraphicFramePr>
        <p:xfrm>
          <a:off x="0" y="231820"/>
          <a:ext cx="12067503" cy="652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9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711725"/>
              </p:ext>
            </p:extLst>
          </p:nvPr>
        </p:nvGraphicFramePr>
        <p:xfrm>
          <a:off x="0" y="309093"/>
          <a:ext cx="12054625" cy="6452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50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72681"/>
              </p:ext>
            </p:extLst>
          </p:nvPr>
        </p:nvGraphicFramePr>
        <p:xfrm>
          <a:off x="180110" y="624109"/>
          <a:ext cx="11900274" cy="608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2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094246"/>
              </p:ext>
            </p:extLst>
          </p:nvPr>
        </p:nvGraphicFramePr>
        <p:xfrm>
          <a:off x="138546" y="624110"/>
          <a:ext cx="11954716" cy="612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17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0349"/>
              </p:ext>
            </p:extLst>
          </p:nvPr>
        </p:nvGraphicFramePr>
        <p:xfrm>
          <a:off x="90154" y="0"/>
          <a:ext cx="1199023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2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5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4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78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607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607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607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607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Ответственное ДОУ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607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607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6072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 правовая база проекта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Сентябрь-октябрь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Руководящие команды ДОО проекта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нормативно- правовая база проекта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готовности педагогов, детей, родителей (законных представителей) к организации сетевого волонтерского движения «Я- волонтер 3+»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 2019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Руководящие команды ДОО проекта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 и проведен мониторинг готовности педагогов, детей, родителей (законных представителей) к организации сетевого волонтерского движения «Я- волонтер 3+»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обучающих мероприятий по организации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сетевого волонтерского движения «Я- волонтер 3+».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 март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Руководящие команды ДОО проекта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tc>
                  <a:txBody>
                    <a:bodyPr/>
                    <a:lstStyle/>
                    <a:p>
                      <a:pPr indent="-10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и обучающие мероприятия по организации</a:t>
                      </a:r>
                      <a:r>
                        <a:rPr lang="ru-RU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сетевого волонтерского движения «Я- волонтер 3+».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29144" marB="291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5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458664"/>
              </p:ext>
            </p:extLst>
          </p:nvPr>
        </p:nvGraphicFramePr>
        <p:xfrm>
          <a:off x="0" y="624110"/>
          <a:ext cx="12041746" cy="609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2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138546"/>
            <a:ext cx="10099964" cy="146858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989450"/>
              </p:ext>
            </p:extLst>
          </p:nvPr>
        </p:nvGraphicFramePr>
        <p:xfrm>
          <a:off x="-124691" y="260896"/>
          <a:ext cx="13036347" cy="659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6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124566"/>
              </p:ext>
            </p:extLst>
          </p:nvPr>
        </p:nvGraphicFramePr>
        <p:xfrm>
          <a:off x="0" y="746975"/>
          <a:ext cx="12080383" cy="601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38544" y="624110"/>
            <a:ext cx="11643156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Анкетирование родителей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«Помощь не просят, ее предлагают»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32510" y="2133600"/>
            <a:ext cx="5694217" cy="48853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sz="2600" b="1" dirty="0"/>
              <a:t>Имеете ли  Вы информацию о деятельности волонтерских отрядов в России и в вашем регионе?</a:t>
            </a:r>
          </a:p>
          <a:p>
            <a:pPr marL="0" lvl="0" indent="0">
              <a:buNone/>
            </a:pPr>
            <a:endParaRPr lang="ru-RU" sz="2600" b="1" dirty="0"/>
          </a:p>
          <a:p>
            <a:pPr lvl="0"/>
            <a:r>
              <a:rPr lang="ru-RU" sz="2600" b="1" dirty="0"/>
              <a:t>Как Вы относитесь к идее создания волонтерского отряда в ДОУ?</a:t>
            </a:r>
          </a:p>
          <a:p>
            <a:pPr marL="0" lvl="0" indent="0">
              <a:buNone/>
            </a:pPr>
            <a:endParaRPr lang="ru-RU" sz="2600" b="1" dirty="0"/>
          </a:p>
          <a:p>
            <a:pPr lvl="0"/>
            <a:r>
              <a:rPr lang="ru-RU" sz="2600" b="1" dirty="0"/>
              <a:t>В какие сферы деятельности, по Вашему мнению, можно вовлекать волонтеров</a:t>
            </a:r>
            <a:r>
              <a:rPr lang="ru-RU" sz="2600" b="1" dirty="0" smtClean="0"/>
              <a:t>?</a:t>
            </a:r>
          </a:p>
          <a:p>
            <a:pPr marL="0" lvl="0" indent="0">
              <a:buNone/>
            </a:pPr>
            <a:endParaRPr lang="ru-RU" sz="2600" b="1" dirty="0"/>
          </a:p>
          <a:p>
            <a:pPr lvl="0"/>
            <a:r>
              <a:rPr lang="ru-RU" sz="2600" b="1" dirty="0" smtClean="0"/>
              <a:t>Кто</a:t>
            </a:r>
            <a:r>
              <a:rPr lang="ru-RU" sz="2600" b="1" dirty="0"/>
              <a:t>, по Вашему мнению, должен входить в состав волонтерского отряда ДОУ?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026727" y="2395470"/>
            <a:ext cx="6012613" cy="42113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600" b="1" dirty="0"/>
              <a:t>Какую помощь может оказать волонтерский отряд дошкольному учреждению?</a:t>
            </a:r>
          </a:p>
          <a:p>
            <a:pPr lvl="0"/>
            <a:r>
              <a:rPr lang="ru-RU" sz="2600" b="1" dirty="0" smtClean="0"/>
              <a:t>Считаете </a:t>
            </a:r>
            <a:r>
              <a:rPr lang="ru-RU" sz="2600" b="1" dirty="0"/>
              <a:t>ли Вы необходимым участие детей дошкольного возраста в деятельности волонтерского отряда?</a:t>
            </a:r>
          </a:p>
          <a:p>
            <a:pPr marL="0" lvl="0" indent="0">
              <a:buNone/>
            </a:pPr>
            <a:endParaRPr lang="ru-RU" sz="2600" b="1" dirty="0"/>
          </a:p>
          <a:p>
            <a:pPr lvl="0"/>
            <a:r>
              <a:rPr lang="ru-RU" sz="2600" b="1" dirty="0"/>
              <a:t>Какую помощь и кому, по Вашему мнению, могут оказать дети дошкольного возраста</a:t>
            </a:r>
            <a:r>
              <a:rPr lang="ru-RU" sz="2600" b="1" dirty="0" smtClean="0"/>
              <a:t>?</a:t>
            </a:r>
          </a:p>
          <a:p>
            <a:pPr marL="0" lvl="0" indent="0">
              <a:buNone/>
            </a:pPr>
            <a:endParaRPr lang="ru-RU" sz="2600" b="1" dirty="0"/>
          </a:p>
          <a:p>
            <a:pPr lvl="0"/>
            <a:r>
              <a:rPr lang="ru-RU" sz="2600" b="1" dirty="0" smtClean="0"/>
              <a:t>Готовы </a:t>
            </a:r>
            <a:r>
              <a:rPr lang="ru-RU" sz="2600" b="1" dirty="0"/>
              <a:t>ли Вы лично стать участником волонтерского движения</a:t>
            </a:r>
            <a:r>
              <a:rPr lang="ru-RU" sz="2600" b="1" dirty="0" smtClean="0"/>
              <a:t>?</a:t>
            </a:r>
            <a:endParaRPr lang="ru-RU" sz="2600" b="1" dirty="0"/>
          </a:p>
          <a:p>
            <a:pPr lvl="0"/>
            <a:r>
              <a:rPr lang="ru-RU" sz="2600" b="1" dirty="0"/>
              <a:t>Ваши предложения по этому направлению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9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294628"/>
              </p:ext>
            </p:extLst>
          </p:nvPr>
        </p:nvGraphicFramePr>
        <p:xfrm>
          <a:off x="207818" y="721217"/>
          <a:ext cx="11885443" cy="604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694097"/>
              </p:ext>
            </p:extLst>
          </p:nvPr>
        </p:nvGraphicFramePr>
        <p:xfrm>
          <a:off x="387928" y="624110"/>
          <a:ext cx="11705334" cy="613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6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584364"/>
              </p:ext>
            </p:extLst>
          </p:nvPr>
        </p:nvGraphicFramePr>
        <p:xfrm>
          <a:off x="1468192" y="862885"/>
          <a:ext cx="10612191" cy="588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7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169405"/>
              </p:ext>
            </p:extLst>
          </p:nvPr>
        </p:nvGraphicFramePr>
        <p:xfrm>
          <a:off x="235528" y="624110"/>
          <a:ext cx="11956472" cy="623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70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915173"/>
              </p:ext>
            </p:extLst>
          </p:nvPr>
        </p:nvGraphicFramePr>
        <p:xfrm>
          <a:off x="1" y="733580"/>
          <a:ext cx="12192000" cy="612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7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76418"/>
              </p:ext>
            </p:extLst>
          </p:nvPr>
        </p:nvGraphicFramePr>
        <p:xfrm>
          <a:off x="0" y="309093"/>
          <a:ext cx="12191999" cy="654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8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4294967295"/>
          </p:nvPr>
        </p:nvSpPr>
        <p:spPr>
          <a:xfrm>
            <a:off x="221673" y="657225"/>
            <a:ext cx="11970327" cy="631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Анкета- беседа для дошкольников</a:t>
            </a:r>
            <a:endParaRPr lang="ru-RU" sz="4400" dirty="0"/>
          </a:p>
          <a:p>
            <a:r>
              <a:rPr lang="ru-RU" b="1" dirty="0"/>
              <a:t>1.Кто такие волонтеры?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Ответы детей.</a:t>
            </a:r>
          </a:p>
          <a:p>
            <a:r>
              <a:rPr lang="ru-RU" b="1" dirty="0"/>
              <a:t>2.Как вы думаете, почему люди становятся волонтерами? 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Ответы детей.</a:t>
            </a:r>
          </a:p>
          <a:p>
            <a:r>
              <a:rPr lang="ru-RU" b="1" dirty="0"/>
              <a:t>3. Как вы думаете, кому помогает волонтер?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Ответы детей.</a:t>
            </a:r>
          </a:p>
          <a:p>
            <a:r>
              <a:rPr lang="ru-RU" b="1" dirty="0"/>
              <a:t>4.Каким может быть волонтер?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Ответы детей.</a:t>
            </a:r>
          </a:p>
          <a:p>
            <a:r>
              <a:rPr lang="ru-RU" b="1" dirty="0"/>
              <a:t>5. Хотели бы вы стать волонтерами?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Ответы детей.</a:t>
            </a:r>
          </a:p>
          <a:p>
            <a:r>
              <a:rPr lang="ru-RU" b="1" dirty="0"/>
              <a:t>6. Как вы думаете, волонтеры получают награду за свою работу?  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Ответы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3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050830"/>
              </p:ext>
            </p:extLst>
          </p:nvPr>
        </p:nvGraphicFramePr>
        <p:xfrm>
          <a:off x="263236" y="193183"/>
          <a:ext cx="11928763" cy="656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2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761091"/>
              </p:ext>
            </p:extLst>
          </p:nvPr>
        </p:nvGraphicFramePr>
        <p:xfrm>
          <a:off x="-263236" y="128789"/>
          <a:ext cx="12455235" cy="663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86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972213"/>
              </p:ext>
            </p:extLst>
          </p:nvPr>
        </p:nvGraphicFramePr>
        <p:xfrm>
          <a:off x="463639" y="128789"/>
          <a:ext cx="11294772" cy="629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3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538926"/>
              </p:ext>
            </p:extLst>
          </p:nvPr>
        </p:nvGraphicFramePr>
        <p:xfrm>
          <a:off x="166256" y="386365"/>
          <a:ext cx="11772460" cy="625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30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944704"/>
              </p:ext>
            </p:extLst>
          </p:nvPr>
        </p:nvGraphicFramePr>
        <p:xfrm>
          <a:off x="166255" y="270456"/>
          <a:ext cx="11720945" cy="641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561266"/>
              </p:ext>
            </p:extLst>
          </p:nvPr>
        </p:nvGraphicFramePr>
        <p:xfrm>
          <a:off x="734096" y="309093"/>
          <a:ext cx="11333407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2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35531"/>
              </p:ext>
            </p:extLst>
          </p:nvPr>
        </p:nvGraphicFramePr>
        <p:xfrm>
          <a:off x="837127" y="309093"/>
          <a:ext cx="11114467" cy="634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67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785916"/>
              </p:ext>
            </p:extLst>
          </p:nvPr>
        </p:nvGraphicFramePr>
        <p:xfrm>
          <a:off x="772732" y="321972"/>
          <a:ext cx="11294772" cy="653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21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103348"/>
              </p:ext>
            </p:extLst>
          </p:nvPr>
        </p:nvGraphicFramePr>
        <p:xfrm>
          <a:off x="360218" y="257577"/>
          <a:ext cx="11733044" cy="649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5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</TotalTime>
  <Words>578</Words>
  <Application>Microsoft Office PowerPoint</Application>
  <PresentationFormat>Широкоэкранный</PresentationFormat>
  <Paragraphs>188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Segoe Print</vt:lpstr>
      <vt:lpstr>Times New Roman</vt:lpstr>
      <vt:lpstr>Wingdings 3</vt:lpstr>
      <vt:lpstr>Ион</vt:lpstr>
      <vt:lpstr>Азбука волонтёрства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Анкета для педагогов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Анкетирование родителей            «Помощь не просят, ее предлагают»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волонтерства</dc:title>
  <dc:creator>Админ</dc:creator>
  <cp:lastModifiedBy>ASUS</cp:lastModifiedBy>
  <cp:revision>20</cp:revision>
  <dcterms:created xsi:type="dcterms:W3CDTF">2020-01-22T12:39:39Z</dcterms:created>
  <dcterms:modified xsi:type="dcterms:W3CDTF">2020-01-24T18:35:54Z</dcterms:modified>
</cp:coreProperties>
</file>