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8640763" cy="6483350"/>
  <p:notesSz cx="6797675" cy="9925050"/>
  <p:defaultTextStyle>
    <a:defPPr>
      <a:defRPr lang="en-US"/>
    </a:defPPr>
    <a:lvl1pPr algn="l" defTabSz="431800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31800" indent="25400" algn="l" defTabSz="431800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863600" indent="50800" algn="l" defTabSz="431800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295400" indent="76200" algn="l" defTabSz="431800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727200" indent="101600" algn="l" defTabSz="431800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42">
          <p15:clr>
            <a:srgbClr val="A4A3A4"/>
          </p15:clr>
        </p15:guide>
        <p15:guide id="2" pos="272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xmlns="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93B65"/>
    <a:srgbClr val="259C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538" y="-77"/>
      </p:cViewPr>
      <p:guideLst>
        <p:guide orient="horz" pos="2042"/>
        <p:guide pos="27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7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E8C3A3-AEF2-4A44-A50B-E77A259597FB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7076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7" y="9427076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94D7C5-C8CD-4DAA-A1AA-0889551F7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795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56B08-9AEE-41B9-B848-8D251EC2C326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4401"/>
            <a:ext cx="5438140" cy="4466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7076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7076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140720-5EFA-407A-B0F9-D67217390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7480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31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1800" algn="l" defTabSz="431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63600" algn="l" defTabSz="431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95400" algn="l" defTabSz="431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27200" algn="l" defTabSz="431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60499" algn="l" defTabSz="432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92598" algn="l" defTabSz="432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24698" algn="l" defTabSz="432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56798" algn="l" defTabSz="432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2014041"/>
            <a:ext cx="7344649" cy="1389718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6115" y="3673898"/>
            <a:ext cx="6048534" cy="1656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2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0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4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6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4E59A5-B126-4EDE-BAE8-4B135E68799B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23E28-4F82-4C34-B23A-6E51DFB90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97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A86EF3-9335-43AE-AC1B-6B4E83A2B4DC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47A7-7C7A-4CAA-8489-6719B636F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1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1023" y="246127"/>
            <a:ext cx="1836162" cy="5228702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036" y="246127"/>
            <a:ext cx="5368975" cy="5228702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031E7C-7085-42FA-ADDE-079EE548344E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B1D35-BA8E-44FC-BAB9-1283C3F8D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65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17187FD-3823-49F8-95F4-808708C6FD62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48A0B-EF16-4DE5-8156-6629B6F7D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49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61" y="4166153"/>
            <a:ext cx="7344649" cy="128766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561" y="2747921"/>
            <a:ext cx="7344649" cy="1418232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21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5949DE-762A-4444-B47F-777CBD57B4EE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B508E-3898-42E6-8044-C0D4C3905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036" y="1430240"/>
            <a:ext cx="3601819" cy="404458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3868" y="1430240"/>
            <a:ext cx="3603318" cy="404458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ADE309-E5B3-46F2-96CF-6A7B3EA200C9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2A0AC-D406-41B8-ADB5-82E54FD50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82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38" y="259635"/>
            <a:ext cx="7776687" cy="108055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38" y="1451250"/>
            <a:ext cx="3817838" cy="6048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100" indent="0">
              <a:buNone/>
              <a:defRPr sz="1900" b="1"/>
            </a:lvl2pPr>
            <a:lvl3pPr marL="864199" indent="0">
              <a:buNone/>
              <a:defRPr sz="1700" b="1"/>
            </a:lvl3pPr>
            <a:lvl4pPr marL="1296299" indent="0">
              <a:buNone/>
              <a:defRPr sz="1500" b="1"/>
            </a:lvl4pPr>
            <a:lvl5pPr marL="1728399" indent="0">
              <a:buNone/>
              <a:defRPr sz="1500" b="1"/>
            </a:lvl5pPr>
            <a:lvl6pPr marL="2160499" indent="0">
              <a:buNone/>
              <a:defRPr sz="1500" b="1"/>
            </a:lvl6pPr>
            <a:lvl7pPr marL="2592598" indent="0">
              <a:buNone/>
              <a:defRPr sz="1500" b="1"/>
            </a:lvl7pPr>
            <a:lvl8pPr marL="3024698" indent="0">
              <a:buNone/>
              <a:defRPr sz="1500" b="1"/>
            </a:lvl8pPr>
            <a:lvl9pPr marL="3456798" indent="0">
              <a:buNone/>
              <a:defRPr sz="15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38" y="2056062"/>
            <a:ext cx="3817838" cy="37354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9388" y="1451250"/>
            <a:ext cx="3819337" cy="6048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100" indent="0">
              <a:buNone/>
              <a:defRPr sz="1900" b="1"/>
            </a:lvl2pPr>
            <a:lvl3pPr marL="864199" indent="0">
              <a:buNone/>
              <a:defRPr sz="1700" b="1"/>
            </a:lvl3pPr>
            <a:lvl4pPr marL="1296299" indent="0">
              <a:buNone/>
              <a:defRPr sz="1500" b="1"/>
            </a:lvl4pPr>
            <a:lvl5pPr marL="1728399" indent="0">
              <a:buNone/>
              <a:defRPr sz="1500" b="1"/>
            </a:lvl5pPr>
            <a:lvl6pPr marL="2160499" indent="0">
              <a:buNone/>
              <a:defRPr sz="1500" b="1"/>
            </a:lvl6pPr>
            <a:lvl7pPr marL="2592598" indent="0">
              <a:buNone/>
              <a:defRPr sz="1500" b="1"/>
            </a:lvl7pPr>
            <a:lvl8pPr marL="3024698" indent="0">
              <a:buNone/>
              <a:defRPr sz="1500" b="1"/>
            </a:lvl8pPr>
            <a:lvl9pPr marL="3456798" indent="0">
              <a:buNone/>
              <a:defRPr sz="15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89388" y="2056062"/>
            <a:ext cx="3819337" cy="37354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4AFE61D-50A8-443D-8700-C0BD9260DA78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AED08-C02E-4CCA-963D-B5EE01B39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74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BC0939-F46E-47F3-BA89-8696B0DCF2D8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7D68-EAA6-4714-A8A5-797CCA566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88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9CB6B9-E6D7-475C-8592-92759BE1BDB9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011D6-5831-4492-B089-7E674BD15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86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39" y="258133"/>
            <a:ext cx="2842751" cy="109856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98" y="258134"/>
            <a:ext cx="4830427" cy="553336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2039" y="1356701"/>
            <a:ext cx="2842751" cy="4434792"/>
          </a:xfrm>
        </p:spPr>
        <p:txBody>
          <a:bodyPr/>
          <a:lstStyle>
            <a:lvl1pPr marL="0" indent="0">
              <a:buNone/>
              <a:defRPr sz="1300"/>
            </a:lvl1pPr>
            <a:lvl2pPr marL="432100" indent="0">
              <a:buNone/>
              <a:defRPr sz="1100"/>
            </a:lvl2pPr>
            <a:lvl3pPr marL="864199" indent="0">
              <a:buNone/>
              <a:defRPr sz="900"/>
            </a:lvl3pPr>
            <a:lvl4pPr marL="1296299" indent="0">
              <a:buNone/>
              <a:defRPr sz="900"/>
            </a:lvl4pPr>
            <a:lvl5pPr marL="1728399" indent="0">
              <a:buNone/>
              <a:defRPr sz="900"/>
            </a:lvl5pPr>
            <a:lvl6pPr marL="2160499" indent="0">
              <a:buNone/>
              <a:defRPr sz="900"/>
            </a:lvl6pPr>
            <a:lvl7pPr marL="2592598" indent="0">
              <a:buNone/>
              <a:defRPr sz="900"/>
            </a:lvl7pPr>
            <a:lvl8pPr marL="3024698" indent="0">
              <a:buNone/>
              <a:defRPr sz="900"/>
            </a:lvl8pPr>
            <a:lvl9pPr marL="3456798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B0BACA-FC2A-4D19-A32C-E520025F04C4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28CF9-B628-4069-926B-15A68BF7C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46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650" y="4538345"/>
            <a:ext cx="5184458" cy="53577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3650" y="579299"/>
            <a:ext cx="5184458" cy="3890010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32100" indent="0">
              <a:buNone/>
              <a:defRPr sz="2600"/>
            </a:lvl2pPr>
            <a:lvl3pPr marL="864199" indent="0">
              <a:buNone/>
              <a:defRPr sz="2300"/>
            </a:lvl3pPr>
            <a:lvl4pPr marL="1296299" indent="0">
              <a:buNone/>
              <a:defRPr sz="1900"/>
            </a:lvl4pPr>
            <a:lvl5pPr marL="1728399" indent="0">
              <a:buNone/>
              <a:defRPr sz="1900"/>
            </a:lvl5pPr>
            <a:lvl6pPr marL="2160499" indent="0">
              <a:buNone/>
              <a:defRPr sz="1900"/>
            </a:lvl6pPr>
            <a:lvl7pPr marL="2592598" indent="0">
              <a:buNone/>
              <a:defRPr sz="1900"/>
            </a:lvl7pPr>
            <a:lvl8pPr marL="3024698" indent="0">
              <a:buNone/>
              <a:defRPr sz="1900"/>
            </a:lvl8pPr>
            <a:lvl9pPr marL="3456798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3650" y="5074122"/>
            <a:ext cx="5184458" cy="760893"/>
          </a:xfrm>
        </p:spPr>
        <p:txBody>
          <a:bodyPr/>
          <a:lstStyle>
            <a:lvl1pPr marL="0" indent="0">
              <a:buNone/>
              <a:defRPr sz="1300"/>
            </a:lvl1pPr>
            <a:lvl2pPr marL="432100" indent="0">
              <a:buNone/>
              <a:defRPr sz="1100"/>
            </a:lvl2pPr>
            <a:lvl3pPr marL="864199" indent="0">
              <a:buNone/>
              <a:defRPr sz="900"/>
            </a:lvl3pPr>
            <a:lvl4pPr marL="1296299" indent="0">
              <a:buNone/>
              <a:defRPr sz="900"/>
            </a:lvl4pPr>
            <a:lvl5pPr marL="1728399" indent="0">
              <a:buNone/>
              <a:defRPr sz="900"/>
            </a:lvl5pPr>
            <a:lvl6pPr marL="2160499" indent="0">
              <a:buNone/>
              <a:defRPr sz="900"/>
            </a:lvl6pPr>
            <a:lvl7pPr marL="2592598" indent="0">
              <a:buNone/>
              <a:defRPr sz="900"/>
            </a:lvl7pPr>
            <a:lvl8pPr marL="3024698" indent="0">
              <a:buNone/>
              <a:defRPr sz="900"/>
            </a:lvl8pPr>
            <a:lvl9pPr marL="3456798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B3937A-721A-4692-B0DF-6161FE9BBCA9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7800-55B6-411B-83A7-C6A7F0C18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040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inner-A-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013" y="-7938"/>
            <a:ext cx="7777162" cy="671513"/>
          </a:xfrm>
          <a:prstGeom prst="rect">
            <a:avLst/>
          </a:prstGeom>
          <a:ln w="0">
            <a:solidFill>
              <a:schemeClr val="accent1">
                <a:alpha val="0"/>
              </a:schemeClr>
            </a:solidFill>
          </a:ln>
        </p:spPr>
        <p:txBody>
          <a:bodyPr vert="horz" lIns="86420" tIns="43210" rIns="86420" bIns="43210" rtlCol="0" anchor="ctr">
            <a:normAutofit/>
          </a:bodyPr>
          <a:lstStyle/>
          <a:p>
            <a:r>
              <a:rPr lang="ru-RU" dirty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7013" y="1179513"/>
            <a:ext cx="8113712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420" tIns="43210" rIns="86420" bIns="432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4963" y="5780088"/>
            <a:ext cx="614362" cy="344487"/>
          </a:xfrm>
          <a:prstGeom prst="rect">
            <a:avLst/>
          </a:prstGeom>
        </p:spPr>
        <p:txBody>
          <a:bodyPr vert="horz" lIns="86420" tIns="43210" rIns="86420" bIns="43210" rtlCol="0" anchor="ctr"/>
          <a:lstStyle>
            <a:lvl1pPr algn="r" defTabSz="432100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DE8BE0A-D7C3-4377-94D5-1951BCAB70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33875" y="5800725"/>
            <a:ext cx="3519488" cy="346075"/>
          </a:xfrm>
          <a:prstGeom prst="rect">
            <a:avLst/>
          </a:prstGeom>
        </p:spPr>
        <p:txBody>
          <a:bodyPr/>
          <a:lstStyle>
            <a:lvl1pPr algn="r" defTabSz="432100" fontAlgn="auto">
              <a:spcBef>
                <a:spcPts val="0"/>
              </a:spcBef>
              <a:spcAft>
                <a:spcPts val="0"/>
              </a:spcAft>
              <a:defRPr sz="1300" baseline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dt="0"/>
  <p:txStyles>
    <p:titleStyle>
      <a:lvl1pPr algn="l" defTabSz="431800" rtl="0" eaLnBrk="0" fontAlgn="base" hangingPunct="0">
        <a:spcBef>
          <a:spcPct val="0"/>
        </a:spcBef>
        <a:spcAft>
          <a:spcPct val="0"/>
        </a:spcAft>
        <a:defRPr sz="2600" kern="1200" cap="all">
          <a:solidFill>
            <a:schemeClr val="bg1"/>
          </a:solidFill>
          <a:latin typeface="Arial"/>
          <a:ea typeface="+mj-ea"/>
          <a:cs typeface="Arial"/>
        </a:defRPr>
      </a:lvl1pPr>
      <a:lvl2pPr algn="l" defTabSz="4318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2pPr>
      <a:lvl3pPr algn="l" defTabSz="4318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3pPr>
      <a:lvl4pPr algn="l" defTabSz="4318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4pPr>
      <a:lvl5pPr algn="l" defTabSz="4318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5pPr>
      <a:lvl6pPr marL="457200" algn="l" defTabSz="431800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6pPr>
      <a:lvl7pPr marL="914400" algn="l" defTabSz="431800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7pPr>
      <a:lvl8pPr marL="1371600" algn="l" defTabSz="431800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8pPr>
      <a:lvl9pPr marL="1828800" algn="l" defTabSz="431800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defTabSz="431800" rtl="0" eaLnBrk="0" fontAlgn="base" hangingPunct="0">
        <a:spcBef>
          <a:spcPct val="0"/>
        </a:spcBef>
        <a:spcAft>
          <a:spcPts val="100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269875" algn="l" defTabSz="431800" rtl="0" eaLnBrk="0" fontAlgn="base" hangingPunct="0">
        <a:spcBef>
          <a:spcPct val="0"/>
        </a:spcBef>
        <a:spcAft>
          <a:spcPts val="900"/>
        </a:spcAft>
        <a:buSzPct val="90000"/>
        <a:buBlip>
          <a:blip r:embed="rId14"/>
        </a:buBlip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079500" indent="-215900" algn="l" defTabSz="4318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15900" algn="l" defTabSz="4318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100" indent="-215900" algn="l" defTabSz="4318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548" indent="-216050" algn="l" defTabSz="4321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08648" indent="-216050" algn="l" defTabSz="4321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40748" indent="-216050" algn="l" defTabSz="4321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72848" indent="-216050" algn="l" defTabSz="4321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7566"/>
            <a:ext cx="8640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ММЦ «МЕДИКАЛ ОН ГРУП – ЯРОСЛАВЛЬ»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810673"/>
            <a:ext cx="6413863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193B65"/>
                </a:solidFill>
              </a:rPr>
              <a:t>Предлагает для членов профсоюза работников народного образования и науки РФ качественное и современное медицинское обслуживание на льготных условиях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solidFill>
                <a:srgbClr val="193B65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solidFill>
                <a:srgbClr val="193B65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solidFill>
                <a:srgbClr val="193B65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solidFill>
                <a:srgbClr val="193B65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solidFill>
                <a:srgbClr val="193B65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solidFill>
                <a:srgbClr val="193B65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solidFill>
                <a:srgbClr val="193B65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13862" y="1162594"/>
            <a:ext cx="222690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Терапевт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Невролог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Эндокринолог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Кардиолог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Гинеколог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Уролог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Проктолог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Гастроэнтеролог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Дерматолог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 err="1">
                <a:solidFill>
                  <a:srgbClr val="FF0000"/>
                </a:solidFill>
              </a:rPr>
              <a:t>Трихолог</a:t>
            </a:r>
            <a:endParaRPr lang="ru-RU" sz="1600" b="1" cap="all" dirty="0">
              <a:solidFill>
                <a:srgbClr val="FF0000"/>
              </a:solidFill>
            </a:endParaRP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Косметолог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Эндоскопия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 err="1">
                <a:solidFill>
                  <a:srgbClr val="FF0000"/>
                </a:solidFill>
              </a:rPr>
              <a:t>Узи</a:t>
            </a:r>
            <a:r>
              <a:rPr lang="ru-RU" sz="1600" b="1" cap="all" dirty="0">
                <a:solidFill>
                  <a:srgbClr val="FF0000"/>
                </a:solidFill>
              </a:rPr>
              <a:t>. анализы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2741" y="1971498"/>
            <a:ext cx="63634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/>
              <a:t>скидка 20 % на прием и консультации специалистов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/>
              <a:t>скидка 20% на обследования и лечение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/>
              <a:t>  скидка 20% на любые виды анализов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/>
              <a:t>  скидка 10% на МРТ в партнерском центре «МИБС»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/>
              <a:t>медицинское обслуживание родственников членов        профсоюза образования (аналогичные льготы)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2741" y="4929160"/>
            <a:ext cx="79652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400" u="sng" dirty="0"/>
              <a:t>АДРЕС МЕДИЦИНСКОГО ЦЕНТРА: г. Ярославль, ул. Свердлова, 25Б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400" u="sng" dirty="0"/>
              <a:t>ПРЕДВАРИТЕЛЬНАЯ ЗАПИСЬ ПО ТЕЛЕФОНУ: 77-03-03</a:t>
            </a:r>
          </a:p>
          <a:p>
            <a:pPr marL="0" indent="0"/>
            <a:r>
              <a:rPr lang="ru-RU" sz="1400" u="sng" dirty="0"/>
              <a:t>САЙТ МЕДИЦИНСКОГО ЦЕНРА: </a:t>
            </a:r>
            <a:r>
              <a:rPr lang="en-US" sz="1400" u="sng" dirty="0"/>
              <a:t>medongroup-yaroslavl.ru</a:t>
            </a:r>
            <a:endParaRPr lang="ru-RU" sz="1400" u="sng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2" y="4115574"/>
            <a:ext cx="6413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193B65"/>
                </a:solidFill>
              </a:rPr>
              <a:t>При обращении в медицинский центр необходимо назвать место Вашей работы, предъявить профсоюзный билет </a:t>
            </a:r>
            <a:endParaRPr lang="ru-RU" sz="1800" b="1" u="sng" dirty="0">
              <a:solidFill>
                <a:srgbClr val="193B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360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5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3246</TotalTime>
  <Words>124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Kapchitz</dc:creator>
  <cp:lastModifiedBy>New0133</cp:lastModifiedBy>
  <cp:revision>184</cp:revision>
  <cp:lastPrinted>2021-06-09T11:24:52Z</cp:lastPrinted>
  <dcterms:created xsi:type="dcterms:W3CDTF">2011-11-11T13:49:36Z</dcterms:created>
  <dcterms:modified xsi:type="dcterms:W3CDTF">2021-09-22T11:16:58Z</dcterms:modified>
</cp:coreProperties>
</file>