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263" r:id="rId3"/>
    <p:sldId id="338" r:id="rId4"/>
    <p:sldId id="269" r:id="rId5"/>
    <p:sldId id="296" r:id="rId6"/>
    <p:sldId id="343" r:id="rId7"/>
    <p:sldId id="300" r:id="rId8"/>
    <p:sldId id="329" r:id="rId9"/>
    <p:sldId id="330" r:id="rId10"/>
    <p:sldId id="345" r:id="rId11"/>
    <p:sldId id="346" r:id="rId12"/>
    <p:sldId id="331" r:id="rId13"/>
    <p:sldId id="309" r:id="rId14"/>
    <p:sldId id="332" r:id="rId15"/>
    <p:sldId id="333" r:id="rId16"/>
    <p:sldId id="334" r:id="rId17"/>
    <p:sldId id="335" r:id="rId18"/>
    <p:sldId id="336" r:id="rId19"/>
    <p:sldId id="337" r:id="rId20"/>
    <p:sldId id="289" r:id="rId21"/>
    <p:sldId id="347" r:id="rId22"/>
    <p:sldId id="340" r:id="rId23"/>
    <p:sldId id="310" r:id="rId24"/>
    <p:sldId id="350" r:id="rId25"/>
    <p:sldId id="293" r:id="rId26"/>
    <p:sldId id="314" r:id="rId27"/>
    <p:sldId id="315" r:id="rId28"/>
    <p:sldId id="291" r:id="rId29"/>
    <p:sldId id="313" r:id="rId30"/>
    <p:sldId id="312" r:id="rId31"/>
    <p:sldId id="351" r:id="rId32"/>
    <p:sldId id="352" r:id="rId33"/>
    <p:sldId id="353" r:id="rId34"/>
    <p:sldId id="354" r:id="rId35"/>
    <p:sldId id="270" r:id="rId36"/>
    <p:sldId id="271" r:id="rId37"/>
    <p:sldId id="318" r:id="rId38"/>
    <p:sldId id="317" r:id="rId39"/>
    <p:sldId id="268" r:id="rId40"/>
    <p:sldId id="273" r:id="rId41"/>
    <p:sldId id="319" r:id="rId42"/>
    <p:sldId id="358" r:id="rId43"/>
    <p:sldId id="359" r:id="rId44"/>
    <p:sldId id="275" r:id="rId45"/>
    <p:sldId id="355" r:id="rId46"/>
    <p:sldId id="276" r:id="rId47"/>
    <p:sldId id="277" r:id="rId48"/>
    <p:sldId id="323" r:id="rId49"/>
    <p:sldId id="279" r:id="rId50"/>
    <p:sldId id="280" r:id="rId51"/>
    <p:sldId id="278" r:id="rId52"/>
    <p:sldId id="341" r:id="rId53"/>
    <p:sldId id="281" r:id="rId54"/>
    <p:sldId id="326" r:id="rId55"/>
    <p:sldId id="282" r:id="rId56"/>
    <p:sldId id="283" r:id="rId57"/>
    <p:sldId id="284" r:id="rId58"/>
    <p:sldId id="327" r:id="rId59"/>
    <p:sldId id="285" r:id="rId60"/>
    <p:sldId id="339" r:id="rId61"/>
    <p:sldId id="360" r:id="rId62"/>
    <p:sldId id="361" r:id="rId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003DB8"/>
    <a:srgbClr val="009242"/>
    <a:srgbClr val="009644"/>
    <a:srgbClr val="0046D2"/>
    <a:srgbClr val="FC8CBC"/>
    <a:srgbClr val="004DE6"/>
    <a:srgbClr val="0052F6"/>
    <a:srgbClr val="F1B803"/>
    <a:srgbClr val="F4E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06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6AE647-4A13-40E6-A1EF-F80A1A41C361}" type="datetimeFigureOut">
              <a:rPr lang="ru-RU" smtClean="0"/>
              <a:pPr/>
              <a:t>03.09.2017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3AFF8-CF03-4B50-AB5E-EB376C1F91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664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3AFF8-CF03-4B50-AB5E-EB376C1F91B6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7.jpeg"/><Relationship Id="rId7" Type="http://schemas.openxmlformats.org/officeDocument/2006/relationships/image" Target="../media/image3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1.jpeg"/><Relationship Id="rId7" Type="http://schemas.openxmlformats.org/officeDocument/2006/relationships/image" Target="../media/image4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3.jpeg"/><Relationship Id="rId7" Type="http://schemas.openxmlformats.org/officeDocument/2006/relationships/image" Target="../media/image56.jpeg"/><Relationship Id="rId12" Type="http://schemas.openxmlformats.org/officeDocument/2006/relationships/image" Target="../media/image5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11" Type="http://schemas.openxmlformats.org/officeDocument/2006/relationships/image" Target="../media/image58.jpeg"/><Relationship Id="rId5" Type="http://schemas.openxmlformats.org/officeDocument/2006/relationships/image" Target="../media/image54.png"/><Relationship Id="rId10" Type="http://schemas.openxmlformats.org/officeDocument/2006/relationships/image" Target="../media/image16.jpeg"/><Relationship Id="rId4" Type="http://schemas.openxmlformats.org/officeDocument/2006/relationships/image" Target="../media/image18.jpeg"/><Relationship Id="rId9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67.gif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://el-mikheeva.ru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gif"/><Relationship Id="rId7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349994993_1-9 - копия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3608" y="548680"/>
            <a:ext cx="7128792" cy="489654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36" name="Picture 12" descr="Новый рисунок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6016" y="3446936"/>
            <a:ext cx="4071978" cy="305273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108" name="Picture 12" descr="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887" t="23178" r="48204" b="30255"/>
          <a:stretch>
            <a:fillRect/>
          </a:stretch>
        </p:blipFill>
        <p:spPr bwMode="auto">
          <a:xfrm flipH="1">
            <a:off x="323528" y="2242534"/>
            <a:ext cx="3528392" cy="445132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928794" y="2285992"/>
            <a:ext cx="5572164" cy="1872208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Реализация идеи </a:t>
            </a:r>
          </a:p>
          <a:p>
            <a:pPr algn="ctr">
              <a:spcBef>
                <a:spcPct val="0"/>
              </a:spcBef>
            </a:pP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интеграции в </a:t>
            </a:r>
          </a:p>
          <a:p>
            <a:pPr algn="ctr">
              <a:spcBef>
                <a:spcPct val="0"/>
              </a:spcBef>
            </a:pP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      логико-математическом</a:t>
            </a:r>
          </a:p>
          <a:p>
            <a:pPr algn="ctr">
              <a:spcBef>
                <a:spcPct val="0"/>
              </a:spcBef>
            </a:pP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      развитии дошкольников</a:t>
            </a:r>
            <a:endParaRPr kumimoji="0" lang="ru-RU" sz="2600" b="0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2" name="Picture 7" descr="90ab05889701 - копия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75856" y="4653136"/>
            <a:ext cx="250373" cy="4320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32" name="Picture 8" descr="90ab05889701 - копия (2)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79712" y="4653136"/>
            <a:ext cx="323216" cy="37869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35" name="Picture 11" descr="90ab05889701 - копия (4) - копия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5688" t="17241" r="17639" b="13793"/>
          <a:stretch>
            <a:fillRect/>
          </a:stretch>
        </p:blipFill>
        <p:spPr bwMode="auto">
          <a:xfrm>
            <a:off x="633163" y="4725145"/>
            <a:ext cx="1634581" cy="192303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9" name="Прямоугольник 18"/>
          <p:cNvSpPr/>
          <p:nvPr/>
        </p:nvSpPr>
        <p:spPr>
          <a:xfrm>
            <a:off x="4500562" y="908720"/>
            <a:ext cx="34290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0505"/>
                </a:solidFill>
                <a:effectLst>
                  <a:innerShdw blurRad="114300">
                    <a:prstClr val="black"/>
                  </a:innerShdw>
                </a:effectLst>
              </a:rPr>
              <a:t> </a:t>
            </a:r>
            <a:r>
              <a:rPr lang="ru-RU" sz="1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Пусть ребенок осваивает мир –</a:t>
            </a:r>
          </a:p>
          <a:p>
            <a:r>
              <a:rPr lang="ru-RU" sz="1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и даже такую</a:t>
            </a:r>
            <a:r>
              <a:rPr lang="ru-RU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ru-RU" sz="1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сложную дисциплину, </a:t>
            </a:r>
          </a:p>
          <a:p>
            <a:r>
              <a:rPr lang="ru-RU" sz="1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как математика – </a:t>
            </a:r>
          </a:p>
          <a:p>
            <a:r>
              <a:rPr lang="ru-RU" sz="1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 легкостью и интересом!</a:t>
            </a:r>
            <a:endParaRPr lang="ru-RU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2" name="Picture 7" descr="Новый рисунок (1)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311945">
            <a:off x="1092945" y="1853555"/>
            <a:ext cx="1982307" cy="126207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33" name="Picture 9" descr="90ab0588970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123523">
            <a:off x="1625898" y="1605622"/>
            <a:ext cx="774620" cy="89055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071538" y="1000108"/>
            <a:ext cx="6858048" cy="378621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1600" b="1" dirty="0" smtClean="0">
                <a:latin typeface="Cambria" pitchFamily="18" charset="0"/>
              </a:rPr>
              <a:t> </a:t>
            </a:r>
            <a:r>
              <a:rPr lang="ru-RU" sz="1600" b="1" dirty="0" smtClean="0"/>
              <a:t> </a:t>
            </a:r>
            <a:r>
              <a:rPr lang="ru-RU" b="1" dirty="0" smtClean="0">
                <a:solidFill>
                  <a:srgbClr val="003BB0"/>
                </a:solidFill>
                <a:latin typeface="Cambria" pitchFamily="18" charset="0"/>
              </a:rPr>
              <a:t>Характерные черты технологии:</a:t>
            </a:r>
          </a:p>
          <a:p>
            <a:pPr algn="ctr"/>
            <a:endParaRPr lang="ru-RU" sz="800" b="1" dirty="0" smtClean="0">
              <a:solidFill>
                <a:srgbClr val="003BB0"/>
              </a:solidFill>
              <a:latin typeface="Cambria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  <a:cs typeface="Times New Roman" pitchFamily="18" charset="0"/>
              </a:rPr>
              <a:t>ребёнок не ограничен в поиске практических действий, экспериментировании, общении для разрешения ошибок и противоречий, проявлении радости и огорчений;</a:t>
            </a:r>
          </a:p>
          <a:p>
            <a:pPr lvl="0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  <a:cs typeface="Times New Roman" pitchFamily="18" charset="0"/>
              </a:rPr>
              <a:t>обычно исключаются показ и подробное объяснение;</a:t>
            </a:r>
          </a:p>
          <a:p>
            <a:pPr lvl="0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  <a:cs typeface="Times New Roman" pitchFamily="18" charset="0"/>
              </a:rPr>
              <a:t>ребёнок самостоятельно находит способ достижения цели или осваивает его;</a:t>
            </a:r>
          </a:p>
          <a:p>
            <a:pPr lvl="0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  <a:cs typeface="Times New Roman" pitchFamily="18" charset="0"/>
              </a:rPr>
              <a:t>ребёнок естественно принимает помощь со стороны взрослого: частичную  подсказку, участие в выполнении или уточнении действий, речевых способов оценки и т.д.;</a:t>
            </a:r>
          </a:p>
          <a:p>
            <a:pPr lvl="0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  <a:cs typeface="Times New Roman" pitchFamily="18" charset="0"/>
              </a:rPr>
              <a:t>взрослый создаёт мотивацию и подбирает интересные для ребёнка игры, упражнения, развивающие смекалку и сообразительность.</a:t>
            </a:r>
          </a:p>
          <a:p>
            <a:endParaRPr lang="ru-RU" sz="1600" dirty="0" smtClean="0"/>
          </a:p>
          <a:p>
            <a:r>
              <a:rPr lang="ru-RU" sz="1600" dirty="0" smtClean="0"/>
              <a:t> </a:t>
            </a:r>
          </a:p>
          <a:p>
            <a:endParaRPr lang="ru-RU" sz="1600" dirty="0" smtClean="0"/>
          </a:p>
          <a:p>
            <a:endParaRPr lang="ru-RU" sz="1600" dirty="0" smtClean="0"/>
          </a:p>
          <a:p>
            <a:pPr lvl="0"/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214546" y="714356"/>
            <a:ext cx="4500594" cy="285752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ru-RU" sz="1400" dirty="0" smtClean="0">
                <a:solidFill>
                  <a:srgbClr val="FF0000"/>
                </a:solidFill>
                <a:latin typeface="Cambria" pitchFamily="18" charset="0"/>
              </a:rPr>
              <a:t>Проблемно-игровая технология</a:t>
            </a:r>
          </a:p>
          <a:p>
            <a:pPr algn="ctr">
              <a:spcBef>
                <a:spcPct val="0"/>
              </a:spcBef>
            </a:pPr>
            <a:endParaRPr lang="ru-RU" sz="3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00100" y="5000636"/>
            <a:ext cx="7072362" cy="64294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1600" b="1" dirty="0" smtClean="0">
                <a:latin typeface="Cambria" pitchFamily="18" charset="0"/>
              </a:rPr>
              <a:t> </a:t>
            </a:r>
            <a:r>
              <a:rPr lang="ru-RU" dirty="0" smtClean="0">
                <a:latin typeface="Cambria" pitchFamily="18" charset="0"/>
              </a:rPr>
              <a:t> Взрослый способствует достижению ребенком цели,</a:t>
            </a:r>
          </a:p>
          <a:p>
            <a:r>
              <a:rPr lang="ru-RU" dirty="0" smtClean="0">
                <a:latin typeface="Cambria" pitchFamily="18" charset="0"/>
              </a:rPr>
              <a:t> результата в игре, и ни в коем случае не снижая его активности.</a:t>
            </a:r>
          </a:p>
          <a:p>
            <a:endParaRPr lang="ru-RU" b="1" dirty="0" smtClean="0">
              <a:solidFill>
                <a:srgbClr val="0046D2"/>
              </a:solidFill>
              <a:latin typeface="Cambria" pitchFamily="18" charset="0"/>
            </a:endParaRPr>
          </a:p>
          <a:p>
            <a:pPr algn="ctr"/>
            <a:endParaRPr lang="ru-RU" b="1" dirty="0" smtClean="0">
              <a:solidFill>
                <a:srgbClr val="003BB0"/>
              </a:solidFill>
              <a:latin typeface="Cambria" pitchFamily="18" charset="0"/>
            </a:endParaRPr>
          </a:p>
          <a:p>
            <a:pPr algn="ctr"/>
            <a:endParaRPr lang="ru-RU" sz="800" b="1" dirty="0" smtClean="0">
              <a:solidFill>
                <a:srgbClr val="003BB0"/>
              </a:solidFill>
              <a:latin typeface="Cambria" pitchFamily="18" charset="0"/>
            </a:endParaRPr>
          </a:p>
          <a:p>
            <a:endParaRPr lang="ru-RU" sz="1600" dirty="0" smtClean="0"/>
          </a:p>
          <a:p>
            <a:r>
              <a:rPr lang="ru-RU" sz="1600" dirty="0" smtClean="0"/>
              <a:t> </a:t>
            </a:r>
          </a:p>
          <a:p>
            <a:endParaRPr lang="ru-RU" sz="1600" dirty="0" smtClean="0"/>
          </a:p>
          <a:p>
            <a:endParaRPr lang="ru-RU" sz="1600" dirty="0" smtClean="0"/>
          </a:p>
          <a:p>
            <a:pPr lvl="0"/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000100" y="1142984"/>
            <a:ext cx="7072362" cy="642942"/>
          </a:xfrm>
          <a:prstGeom prst="rect">
            <a:avLst/>
          </a:prstGeom>
        </p:spPr>
        <p:txBody>
          <a:bodyPr/>
          <a:lstStyle/>
          <a:p>
            <a:r>
              <a:rPr lang="ru-RU" dirty="0" smtClean="0">
                <a:latin typeface="Cambria" pitchFamily="18" charset="0"/>
              </a:rPr>
              <a:t>Задача педагога при использовании проблемно-игровой технологии: </a:t>
            </a:r>
            <a:r>
              <a:rPr lang="ru-RU" b="1" dirty="0" smtClean="0">
                <a:solidFill>
                  <a:srgbClr val="0046D2"/>
                </a:solidFill>
                <a:latin typeface="Cambria" pitchFamily="18" charset="0"/>
              </a:rPr>
              <a:t>Обеспечение активности ребенка в деятельности.</a:t>
            </a:r>
          </a:p>
          <a:p>
            <a:pPr algn="ctr"/>
            <a:endParaRPr lang="ru-RU" b="1" dirty="0" smtClean="0">
              <a:solidFill>
                <a:srgbClr val="003BB0"/>
              </a:solidFill>
              <a:latin typeface="Cambria" pitchFamily="18" charset="0"/>
            </a:endParaRPr>
          </a:p>
          <a:p>
            <a:pPr algn="ctr"/>
            <a:endParaRPr lang="ru-RU" sz="800" b="1" dirty="0" smtClean="0">
              <a:solidFill>
                <a:srgbClr val="003BB0"/>
              </a:solidFill>
              <a:latin typeface="Cambria" pitchFamily="18" charset="0"/>
            </a:endParaRPr>
          </a:p>
          <a:p>
            <a:endParaRPr lang="ru-RU" sz="1600" dirty="0" smtClean="0"/>
          </a:p>
          <a:p>
            <a:r>
              <a:rPr lang="ru-RU" sz="1600" dirty="0" smtClean="0"/>
              <a:t> </a:t>
            </a:r>
          </a:p>
          <a:p>
            <a:endParaRPr lang="ru-RU" sz="1600" dirty="0" smtClean="0"/>
          </a:p>
          <a:p>
            <a:endParaRPr lang="ru-RU" sz="1600" dirty="0" smtClean="0"/>
          </a:p>
          <a:p>
            <a:pPr lvl="0"/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214546" y="714356"/>
            <a:ext cx="4500594" cy="285752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ru-RU" sz="1400" dirty="0" smtClean="0">
                <a:solidFill>
                  <a:srgbClr val="FF0000"/>
                </a:solidFill>
                <a:latin typeface="Cambria" pitchFamily="18" charset="0"/>
              </a:rPr>
              <a:t>Проблемно-игровая технология</a:t>
            </a:r>
          </a:p>
          <a:p>
            <a:pPr algn="ctr">
              <a:spcBef>
                <a:spcPct val="0"/>
              </a:spcBef>
            </a:pPr>
            <a:endParaRPr lang="ru-RU" sz="3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1538" y="2000240"/>
            <a:ext cx="6858048" cy="328614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1600" b="1" dirty="0" smtClean="0">
                <a:solidFill>
                  <a:srgbClr val="0046D2"/>
                </a:solidFill>
                <a:latin typeface="Cambria" pitchFamily="18" charset="0"/>
              </a:rPr>
              <a:t> </a:t>
            </a:r>
            <a:r>
              <a:rPr lang="ru-RU" sz="1600" b="1" dirty="0" smtClean="0">
                <a:solidFill>
                  <a:srgbClr val="0046D2"/>
                </a:solidFill>
              </a:rPr>
              <a:t> </a:t>
            </a:r>
            <a:r>
              <a:rPr lang="ru-RU" b="1" dirty="0" smtClean="0">
                <a:solidFill>
                  <a:srgbClr val="0046D2"/>
                </a:solidFill>
                <a:latin typeface="Cambria" pitchFamily="18" charset="0"/>
              </a:rPr>
              <a:t>Активность ребенка достигается прежде всего через:</a:t>
            </a:r>
          </a:p>
          <a:p>
            <a:pPr algn="ctr"/>
            <a:endParaRPr lang="ru-RU" sz="800" dirty="0" smtClean="0">
              <a:solidFill>
                <a:srgbClr val="0046D2"/>
              </a:solidFill>
              <a:latin typeface="Cambria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</a:rPr>
              <a:t>Мотивацию (яркую, доступную, реально-жизненную);</a:t>
            </a:r>
          </a:p>
          <a:p>
            <a:pPr lvl="0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</a:rPr>
              <a:t>Участие ребенка в выполнении интересных, в меру сложных действий;</a:t>
            </a:r>
          </a:p>
          <a:p>
            <a:pPr lvl="0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</a:rPr>
              <a:t>Выражение сущности этих действий в речи;</a:t>
            </a:r>
          </a:p>
          <a:p>
            <a:pPr lvl="0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</a:rPr>
              <a:t>Появление соответствующих эмоций, особенно познавательных;</a:t>
            </a:r>
          </a:p>
          <a:p>
            <a:pPr lvl="0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</a:rPr>
              <a:t>Использование экспериментирования, решение творческих задач, их варьирования с целью освоения детьми средств и способов познания, применение их в детских видах деятельности.</a:t>
            </a:r>
          </a:p>
          <a:p>
            <a:pPr algn="ctr">
              <a:buBlip>
                <a:blip r:embed="rId2"/>
              </a:buBlip>
            </a:pPr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pPr lvl="0"/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O7659_0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501" t="10001" r="9000" b="12642"/>
          <a:stretch>
            <a:fillRect/>
          </a:stretch>
        </p:blipFill>
        <p:spPr bwMode="auto">
          <a:xfrm>
            <a:off x="1428728" y="4000503"/>
            <a:ext cx="2804550" cy="233075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0" name="Picture 4" descr="MO7659_0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501" t="10001" r="9000" b="12642"/>
          <a:stretch>
            <a:fillRect/>
          </a:stretch>
        </p:blipFill>
        <p:spPr bwMode="auto">
          <a:xfrm>
            <a:off x="5214942" y="3929066"/>
            <a:ext cx="2786082" cy="238899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1428728" y="4857760"/>
            <a:ext cx="2857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Исследовательская деятельность и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экспериментирование.</a:t>
            </a:r>
          </a:p>
        </p:txBody>
      </p:sp>
      <p:pic>
        <p:nvPicPr>
          <p:cNvPr id="22" name="Picture 3" descr="MO7659_0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95" t="7895" r="10526" b="10526"/>
          <a:stretch>
            <a:fillRect/>
          </a:stretch>
        </p:blipFill>
        <p:spPr bwMode="auto">
          <a:xfrm>
            <a:off x="5072066" y="2500306"/>
            <a:ext cx="2214578" cy="200026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6" name="Picture 3" descr="MO7659_0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26" t="7895" r="10526" b="10526"/>
          <a:stretch>
            <a:fillRect/>
          </a:stretch>
        </p:blipFill>
        <p:spPr bwMode="auto">
          <a:xfrm>
            <a:off x="2143108" y="2643182"/>
            <a:ext cx="2143140" cy="185738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2357422" y="642918"/>
            <a:ext cx="4786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Проблемно – игровая технология</a:t>
            </a:r>
          </a:p>
          <a:p>
            <a:pPr algn="ctr"/>
            <a:r>
              <a:rPr lang="ru-RU" sz="2000" i="1" dirty="0" smtClean="0">
                <a:solidFill>
                  <a:srgbClr val="FF0000"/>
                </a:solidFill>
                <a:latin typeface="Cambria" pitchFamily="18" charset="0"/>
              </a:rPr>
              <a:t>(направления деятельности)</a:t>
            </a:r>
            <a:endParaRPr lang="ru-RU" sz="2000" b="1" dirty="0" smtClean="0">
              <a:solidFill>
                <a:srgbClr val="FF000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85984" y="3286124"/>
            <a:ext cx="192882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Проблемные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ситуации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429256" y="4857760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Творческие задачи, вопросы, ситуации.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14942" y="3000372"/>
            <a:ext cx="2071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Логико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 –математические сюжетные игры (занятия)</a:t>
            </a:r>
            <a:endParaRPr lang="ru-RU" b="1" dirty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2051" name="Picture 3" descr="MO7659_0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26" t="7895" r="10526" b="10526"/>
          <a:stretch>
            <a:fillRect/>
          </a:stretch>
        </p:blipFill>
        <p:spPr bwMode="auto">
          <a:xfrm>
            <a:off x="3571868" y="1285860"/>
            <a:ext cx="2143140" cy="192882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3571868" y="1857364"/>
            <a:ext cx="2143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Логические и математические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игры</a:t>
            </a:r>
            <a:endParaRPr lang="ru-RU" b="1" dirty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23" grpId="0"/>
      <p:bldP spid="27" grpId="0"/>
      <p:bldP spid="19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1"/>
          <p:cNvSpPr txBox="1">
            <a:spLocks/>
          </p:cNvSpPr>
          <p:nvPr/>
        </p:nvSpPr>
        <p:spPr>
          <a:xfrm>
            <a:off x="928662" y="3071810"/>
            <a:ext cx="7072362" cy="214314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3200" dirty="0" smtClean="0">
                <a:latin typeface="Cambria" pitchFamily="18" charset="0"/>
              </a:rPr>
              <a:t>В них ребенок осваивает эталоны, модели, речь, овладевает способами познания, развивается мышление, сообразительность, смекалка  </a:t>
            </a:r>
          </a:p>
          <a:p>
            <a:endParaRPr lang="ru-RU" sz="1600" dirty="0" smtClean="0">
              <a:latin typeface="Cambria" pitchFamily="18" charset="0"/>
            </a:endParaRPr>
          </a:p>
          <a:p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2" name="Picture 3" descr="MO7659_0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26" t="5263" r="7894" b="10526"/>
          <a:stretch>
            <a:fillRect/>
          </a:stretch>
        </p:blipFill>
        <p:spPr bwMode="auto">
          <a:xfrm>
            <a:off x="3571868" y="857232"/>
            <a:ext cx="2286016" cy="227235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3500430" y="1571612"/>
            <a:ext cx="2357454" cy="928694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lang="ru-RU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Логические и математические игры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ct val="0"/>
              </a:spcBef>
            </a:pPr>
            <a:endParaRPr lang="ru-RU" dirty="0" smtClean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</a:pPr>
            <a:endParaRPr lang="ru-RU" dirty="0" smtClean="0">
              <a:solidFill>
                <a:schemeClr val="bg1"/>
              </a:solidFill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D:\Documents\Desktop\848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4643446"/>
            <a:ext cx="1916153" cy="1500198"/>
          </a:xfrm>
          <a:prstGeom prst="rect">
            <a:avLst/>
          </a:prstGeom>
          <a:noFill/>
        </p:spPr>
      </p:pic>
      <p:pic>
        <p:nvPicPr>
          <p:cNvPr id="1037" name="Picture 13" descr="прозраячный квадрат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488" y="3559269"/>
            <a:ext cx="2207434" cy="2596981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46" name="Picture 22" descr="геометрич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6F0"/>
              </a:clrFrom>
              <a:clrTo>
                <a:srgbClr val="FDF6F0">
                  <a:alpha val="0"/>
                </a:srgbClr>
              </a:clrTo>
            </a:clrChange>
          </a:blip>
          <a:srcRect l="10519" t="10909" r="17952" b="12727"/>
          <a:stretch>
            <a:fillRect/>
          </a:stretch>
        </p:blipFill>
        <p:spPr bwMode="auto">
          <a:xfrm>
            <a:off x="5857884" y="764784"/>
            <a:ext cx="1928826" cy="158844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47" name="Picture 23" descr="Кайе В.А. Мосты и берег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3071810"/>
            <a:ext cx="1571636" cy="22860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027" name="Picture 3" descr="Cvet_velichina_forma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810"/>
          <a:stretch>
            <a:fillRect/>
          </a:stretch>
        </p:blipFill>
        <p:spPr bwMode="auto">
          <a:xfrm>
            <a:off x="1857356" y="785794"/>
            <a:ext cx="3714776" cy="247042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2" name="Равнобедренный треугольник 11"/>
          <p:cNvSpPr/>
          <p:nvPr/>
        </p:nvSpPr>
        <p:spPr>
          <a:xfrm flipV="1">
            <a:off x="857224" y="500042"/>
            <a:ext cx="1857388" cy="1857388"/>
          </a:xfrm>
          <a:prstGeom prst="triangle">
            <a:avLst>
              <a:gd name="adj" fmla="val 0"/>
            </a:avLst>
          </a:prstGeom>
          <a:solidFill>
            <a:srgbClr val="431E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857224" y="500042"/>
            <a:ext cx="1500198" cy="10715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z="1600" dirty="0" smtClean="0">
                <a:solidFill>
                  <a:schemeClr val="bg1"/>
                </a:solidFill>
                <a:latin typeface="Cambria" pitchFamily="18" charset="0"/>
              </a:rPr>
              <a:t> 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Настольно-</a:t>
            </a:r>
          </a:p>
          <a:p>
            <a:pPr lvl="0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печатные </a:t>
            </a:r>
          </a:p>
          <a:p>
            <a:pPr lvl="0"/>
            <a:r>
              <a:rPr lang="ru-RU" b="1" dirty="0" smtClean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игры</a:t>
            </a:r>
          </a:p>
          <a:p>
            <a:endParaRPr lang="ru-RU" sz="1600" dirty="0" smtClean="0">
              <a:solidFill>
                <a:srgbClr val="FF0000"/>
              </a:solidFill>
            </a:endParaRPr>
          </a:p>
          <a:p>
            <a:endParaRPr lang="ru-RU" sz="1600" dirty="0" smtClean="0">
              <a:solidFill>
                <a:srgbClr val="FF0000"/>
              </a:solidFill>
              <a:latin typeface="Cambria" pitchFamily="18" charset="0"/>
            </a:endParaRPr>
          </a:p>
          <a:p>
            <a:endParaRPr lang="ru-RU" sz="1600" dirty="0" smtClea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</a:pPr>
            <a:endParaRPr lang="ru-RU" sz="1600" dirty="0" smtClea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</a:pPr>
            <a:endParaRPr lang="ru-RU" sz="1600" dirty="0" smtClea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</a:pPr>
            <a:endParaRPr lang="ru-RU" sz="1600" dirty="0" smtClean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solidFill>
                <a:srgbClr val="FF0000"/>
              </a:solidFill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solidFill>
                <a:srgbClr val="FF0000"/>
              </a:solidFill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Документ Microsoft Office Publisher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57818" y="2428868"/>
            <a:ext cx="2998787" cy="218122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 descr="2d_tetris_7-400x26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0F8FB"/>
              </a:clrFrom>
              <a:clrTo>
                <a:srgbClr val="F0F8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6" y="571480"/>
            <a:ext cx="2928958" cy="174092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3252" name="Picture 4" descr="кубики для всех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24" y="357166"/>
            <a:ext cx="2786082" cy="329047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2" name="Равнобедренный треугольник 11"/>
          <p:cNvSpPr/>
          <p:nvPr/>
        </p:nvSpPr>
        <p:spPr>
          <a:xfrm rot="10800000" flipH="1">
            <a:off x="642910" y="428604"/>
            <a:ext cx="1928826" cy="2071702"/>
          </a:xfrm>
          <a:prstGeom prst="triangle">
            <a:avLst>
              <a:gd name="adj" fmla="val 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3259" name="Picture 11" descr="thumb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43372" y="4357694"/>
            <a:ext cx="1928826" cy="19812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3262" name="catalog_detail_image" descr="ШАРЫ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125714">
            <a:off x="2952821" y="1522852"/>
            <a:ext cx="2921827" cy="182208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53263" name="catalog_detail_image" descr="МАЛЫШ"/>
          <p:cNvPicPr>
            <a:picLocks noChangeAspect="1" noChangeArrowheads="1"/>
          </p:cNvPicPr>
          <p:nvPr/>
        </p:nvPicPr>
        <p:blipFill>
          <a:blip r:embed="rId6" cstate="print"/>
          <a:srcRect l="20741"/>
          <a:stretch>
            <a:fillRect/>
          </a:stretch>
        </p:blipFill>
        <p:spPr bwMode="auto">
          <a:xfrm flipH="1">
            <a:off x="1000100" y="3643314"/>
            <a:ext cx="2854002" cy="278540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53264" name="Picture 16" descr="Конструктор Пифагор 100 деталей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15074" y="2928934"/>
            <a:ext cx="1928826" cy="3225911"/>
          </a:xfrm>
          <a:prstGeom prst="rect">
            <a:avLst/>
          </a:prstGeom>
          <a:noFill/>
          <a:ln w="0" algn="in">
            <a:noFill/>
            <a:miter lim="800000"/>
            <a:headEnd/>
            <a:tailEnd/>
          </a:ln>
        </p:spPr>
      </p:pic>
      <p:pic>
        <p:nvPicPr>
          <p:cNvPr id="53265" name="Picture 17" descr="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699" t="25075" b="11124"/>
          <a:stretch>
            <a:fillRect/>
          </a:stretch>
        </p:blipFill>
        <p:spPr bwMode="auto">
          <a:xfrm rot="217721" flipH="1">
            <a:off x="4621703" y="2768643"/>
            <a:ext cx="1758659" cy="162635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714348" y="428604"/>
            <a:ext cx="2000264" cy="571504"/>
          </a:xfrm>
          <a:prstGeom prst="rect">
            <a:avLst/>
          </a:prstGeom>
        </p:spPr>
        <p:txBody>
          <a:bodyPr/>
          <a:lstStyle/>
          <a:p>
            <a:r>
              <a:rPr lang="ru-RU" sz="1600" b="1" dirty="0" smtClean="0">
                <a:solidFill>
                  <a:schemeClr val="bg1"/>
                </a:solidFill>
                <a:latin typeface="Cambria" pitchFamily="18" charset="0"/>
              </a:rPr>
              <a:t>Игры</a:t>
            </a:r>
            <a:r>
              <a:rPr lang="ru-RU" sz="1600" i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Cambria" pitchFamily="18" charset="0"/>
              </a:rPr>
              <a:t>на</a:t>
            </a:r>
          </a:p>
          <a:p>
            <a:r>
              <a:rPr lang="ru-RU" sz="1600" b="1" dirty="0" smtClean="0">
                <a:solidFill>
                  <a:schemeClr val="bg1"/>
                </a:solidFill>
                <a:latin typeface="Cambria" pitchFamily="18" charset="0"/>
              </a:rPr>
              <a:t> объёмное</a:t>
            </a:r>
          </a:p>
          <a:p>
            <a:r>
              <a:rPr lang="ru-RU" sz="1600" b="1" dirty="0" smtClean="0">
                <a:solidFill>
                  <a:schemeClr val="bg1"/>
                </a:solidFill>
                <a:latin typeface="Cambria" pitchFamily="18" charset="0"/>
              </a:rPr>
              <a:t> модели</a:t>
            </a:r>
          </a:p>
          <a:p>
            <a:r>
              <a:rPr lang="ru-RU" sz="1600" b="1" dirty="0" err="1" smtClean="0">
                <a:solidFill>
                  <a:schemeClr val="bg1"/>
                </a:solidFill>
                <a:latin typeface="Cambria" pitchFamily="18" charset="0"/>
              </a:rPr>
              <a:t>рование</a:t>
            </a:r>
            <a:endParaRPr lang="ru-RU" sz="16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endParaRPr lang="ru-RU" sz="1600" dirty="0" smtClean="0">
              <a:latin typeface="Cambria" pitchFamily="18" charset="0"/>
            </a:endParaRPr>
          </a:p>
          <a:p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928926" y="785794"/>
            <a:ext cx="3857652" cy="428628"/>
          </a:xfrm>
          <a:prstGeom prst="rect">
            <a:avLst/>
          </a:prstGeom>
        </p:spPr>
        <p:txBody>
          <a:bodyPr/>
          <a:lstStyle/>
          <a:p>
            <a:r>
              <a:rPr lang="ru-RU" sz="1600" dirty="0" smtClean="0">
                <a:latin typeface="Cambria" pitchFamily="18" charset="0"/>
              </a:rPr>
              <a:t> </a:t>
            </a:r>
            <a:endParaRPr lang="ru-RU" sz="1600" dirty="0" smtClean="0"/>
          </a:p>
          <a:p>
            <a:endParaRPr lang="ru-RU" sz="1600" dirty="0" smtClean="0">
              <a:latin typeface="Cambria" pitchFamily="18" charset="0"/>
            </a:endParaRPr>
          </a:p>
          <a:p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4277" name="Picture 5" descr="рисуно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069493">
            <a:off x="6434279" y="1730212"/>
            <a:ext cx="2080298" cy="142876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54279" name="Picture 7" descr="1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349238">
            <a:off x="5333149" y="4433624"/>
            <a:ext cx="3137966" cy="164307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54284" name="Picture 12" descr="Вид учебно-игрового пособия Маленький дизайнер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14744" y="642918"/>
            <a:ext cx="3048000" cy="286543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54276" name="Picture 4" descr="Новый рисунок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382889">
            <a:off x="3766547" y="3300074"/>
            <a:ext cx="2760458" cy="172878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6" name="Равнобедренный треугольник 15"/>
          <p:cNvSpPr/>
          <p:nvPr/>
        </p:nvSpPr>
        <p:spPr>
          <a:xfrm flipV="1">
            <a:off x="857224" y="500042"/>
            <a:ext cx="1857388" cy="2071702"/>
          </a:xfrm>
          <a:prstGeom prst="triangle">
            <a:avLst>
              <a:gd name="adj" fmla="val 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857224" y="500042"/>
            <a:ext cx="1285884" cy="85725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ambria" pitchFamily="18" charset="0"/>
              </a:rPr>
              <a:t>Игры</a:t>
            </a:r>
            <a:r>
              <a:rPr lang="ru-RU" sz="1400" i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Cambria" pitchFamily="18" charset="0"/>
              </a:rPr>
              <a:t>на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ambria" pitchFamily="18" charset="0"/>
              </a:rPr>
              <a:t>плоскостное </a:t>
            </a:r>
            <a:r>
              <a:rPr lang="ru-RU" sz="1400" b="1" dirty="0" err="1" smtClean="0">
                <a:solidFill>
                  <a:schemeClr val="bg1"/>
                </a:solidFill>
                <a:latin typeface="Cambria" pitchFamily="18" charset="0"/>
              </a:rPr>
              <a:t>моделиро</a:t>
            </a:r>
            <a:endParaRPr lang="ru-RU" sz="14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sz="1400" b="1" dirty="0" err="1" smtClean="0">
                <a:solidFill>
                  <a:schemeClr val="bg1"/>
                </a:solidFill>
                <a:latin typeface="Cambria" pitchFamily="18" charset="0"/>
              </a:rPr>
              <a:t>вание</a:t>
            </a:r>
            <a:endParaRPr lang="ru-RU" sz="14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endParaRPr lang="ru-RU" sz="1600" dirty="0" smtClean="0">
              <a:latin typeface="Cambria" pitchFamily="18" charset="0"/>
            </a:endParaRPr>
          </a:p>
          <a:p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Документ Microsoft Office Publisher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24" y="3286124"/>
            <a:ext cx="4071966" cy="329274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051" name="Picture 3" descr="танграм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896938">
            <a:off x="986157" y="1071483"/>
            <a:ext cx="3048000" cy="2286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авнобедренный треугольник 14"/>
          <p:cNvSpPr/>
          <p:nvPr/>
        </p:nvSpPr>
        <p:spPr>
          <a:xfrm rot="10800000" flipH="1">
            <a:off x="642910" y="428604"/>
            <a:ext cx="1928826" cy="2071702"/>
          </a:xfrm>
          <a:prstGeom prst="triangle">
            <a:avLst>
              <a:gd name="adj" fmla="val 0"/>
            </a:avLst>
          </a:prstGeom>
          <a:solidFill>
            <a:srgbClr val="0ED8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7345" name="Picture 1" descr="Unikub-foto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2900358"/>
            <a:ext cx="2071686" cy="248602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57346" name="Picture 2" descr="d5f2486e539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86512" y="4929198"/>
            <a:ext cx="1452562" cy="1416248"/>
          </a:xfrm>
          <a:prstGeom prst="rect">
            <a:avLst/>
          </a:prstGeom>
          <a:noFill/>
          <a:ln w="0" algn="in">
            <a:noFill/>
            <a:miter lim="800000"/>
            <a:headEnd/>
            <a:tailEnd/>
          </a:ln>
        </p:spPr>
      </p:pic>
      <p:pic>
        <p:nvPicPr>
          <p:cNvPr id="57347" name="Picture 3" descr="Игра Никитина Сложи узор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14744" y="857232"/>
            <a:ext cx="2298705" cy="2965565"/>
          </a:xfrm>
          <a:prstGeom prst="rect">
            <a:avLst/>
          </a:prstGeom>
          <a:noFill/>
          <a:ln w="0" algn="in">
            <a:noFill/>
            <a:miter lim="800000"/>
            <a:headEnd/>
            <a:tailEnd/>
          </a:ln>
        </p:spPr>
      </p:pic>
      <p:pic>
        <p:nvPicPr>
          <p:cNvPr id="57348" name="fancybox-img" descr="tsvetnoe_pann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3214686"/>
            <a:ext cx="1984373" cy="29973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57349" name="Picture 5" descr="1992_preview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40204"/>
              </a:clrFrom>
              <a:clrTo>
                <a:srgbClr val="040204">
                  <a:alpha val="0"/>
                </a:srgbClr>
              </a:clrTo>
            </a:clrChange>
          </a:blip>
          <a:srcRect l="5082" r="5479" b="8097"/>
          <a:stretch>
            <a:fillRect/>
          </a:stretch>
        </p:blipFill>
        <p:spPr bwMode="auto">
          <a:xfrm rot="2138143">
            <a:off x="1686685" y="895910"/>
            <a:ext cx="2282120" cy="210944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57350" name="il_fi" descr="ANd9GcTe3L2dadsCvUA3NV7eqF8Jyk5icX-tRQnBq8U7mVHmcUspNTAH&amp;t=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43240" y="4000504"/>
            <a:ext cx="3029765" cy="22717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642910" y="428604"/>
            <a:ext cx="1785950" cy="85725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Cambria" pitchFamily="18" charset="0"/>
              </a:rPr>
              <a:t>Игры</a:t>
            </a:r>
            <a:r>
              <a:rPr lang="ru-RU" sz="1600" i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Cambria" pitchFamily="18" charset="0"/>
              </a:rPr>
              <a:t>из серии </a:t>
            </a:r>
          </a:p>
          <a:p>
            <a:r>
              <a:rPr lang="ru-RU" sz="1600" b="1" dirty="0" smtClean="0">
                <a:solidFill>
                  <a:schemeClr val="bg1"/>
                </a:solidFill>
                <a:latin typeface="Cambria" pitchFamily="18" charset="0"/>
              </a:rPr>
              <a:t> « Форма и</a:t>
            </a:r>
          </a:p>
          <a:p>
            <a:r>
              <a:rPr lang="ru-RU" sz="1600" b="1" dirty="0" smtClean="0">
                <a:solidFill>
                  <a:schemeClr val="bg1"/>
                </a:solidFill>
                <a:latin typeface="Cambria" pitchFamily="18" charset="0"/>
              </a:rPr>
              <a:t>     цвет»</a:t>
            </a:r>
          </a:p>
          <a:p>
            <a:endParaRPr lang="ru-RU" sz="1600" dirty="0" smtClean="0">
              <a:latin typeface="Cambria" pitchFamily="18" charset="0"/>
            </a:endParaRPr>
          </a:p>
          <a:p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Picture 14" descr="квадрат воскобовича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29322" y="714356"/>
            <a:ext cx="2286000" cy="2286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1ё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119848">
            <a:off x="1096202" y="878466"/>
            <a:ext cx="2538413" cy="258445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1" name="Равнобедренный треугольник 10"/>
          <p:cNvSpPr/>
          <p:nvPr/>
        </p:nvSpPr>
        <p:spPr>
          <a:xfrm rot="10800000" flipH="1">
            <a:off x="714348" y="357166"/>
            <a:ext cx="1928826" cy="2071702"/>
          </a:xfrm>
          <a:prstGeom prst="triangle">
            <a:avLst>
              <a:gd name="adj" fmla="val 0"/>
            </a:avLst>
          </a:prstGeom>
          <a:solidFill>
            <a:srgbClr val="E94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5299" name="Picture 3" descr="сложи квадрат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098504">
            <a:off x="5289514" y="714819"/>
            <a:ext cx="3118502" cy="223678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5300" name="Picture 4" descr="6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857232"/>
            <a:ext cx="1262063" cy="271464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55301" name="Picture 5" descr="61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532"/>
          <a:stretch>
            <a:fillRect/>
          </a:stretch>
        </p:blipFill>
        <p:spPr bwMode="auto">
          <a:xfrm>
            <a:off x="3428992" y="3786190"/>
            <a:ext cx="1690678" cy="24003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55303" name="Picture 7" descr="664-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3714752"/>
            <a:ext cx="1714512" cy="2406333"/>
          </a:xfrm>
          <a:prstGeom prst="rect">
            <a:avLst/>
          </a:prstGeom>
          <a:noFill/>
          <a:ln w="0" algn="in">
            <a:noFill/>
            <a:miter lim="800000"/>
            <a:headEnd/>
            <a:tailEnd/>
          </a:ln>
        </p:spPr>
      </p:pic>
      <p:pic>
        <p:nvPicPr>
          <p:cNvPr id="55305" name="Picture 9" descr="http://stepanov.lk.net/gardner/hex/images/hex13-14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4357694"/>
            <a:ext cx="1785950" cy="1785951"/>
          </a:xfrm>
          <a:prstGeom prst="rect">
            <a:avLst/>
          </a:prstGeom>
          <a:noFill/>
        </p:spPr>
      </p:pic>
      <p:pic>
        <p:nvPicPr>
          <p:cNvPr id="55306" name="Picture 10" descr="Радужное лукошко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292218">
            <a:off x="4796791" y="2664104"/>
            <a:ext cx="2828448" cy="2113970"/>
          </a:xfrm>
          <a:prstGeom prst="rect">
            <a:avLst/>
          </a:prstGeom>
          <a:noFill/>
          <a:ln w="0" algn="in">
            <a:noFill/>
            <a:miter lim="800000"/>
            <a:headEnd/>
            <a:tailEnd/>
          </a:ln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642910" y="428604"/>
            <a:ext cx="1285884" cy="107157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ambria" pitchFamily="18" charset="0"/>
              </a:rPr>
              <a:t>Игры</a:t>
            </a:r>
            <a:r>
              <a:rPr lang="ru-RU" sz="1400" i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Cambria" pitchFamily="18" charset="0"/>
              </a:rPr>
              <a:t>на составление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ambria" pitchFamily="18" charset="0"/>
              </a:rPr>
              <a:t>целого из частей</a:t>
            </a:r>
          </a:p>
          <a:p>
            <a:endParaRPr lang="ru-RU" sz="1600" dirty="0" smtClean="0">
              <a:latin typeface="Cambria" pitchFamily="18" charset="0"/>
            </a:endParaRPr>
          </a:p>
          <a:p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авнобедренный треугольник 21"/>
          <p:cNvSpPr/>
          <p:nvPr/>
        </p:nvSpPr>
        <p:spPr>
          <a:xfrm rot="10800000" flipH="1">
            <a:off x="571472" y="357166"/>
            <a:ext cx="1928826" cy="2071702"/>
          </a:xfrm>
          <a:prstGeom prst="triangle">
            <a:avLst>
              <a:gd name="adj" fmla="val 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6324" name="Picture 4" descr="малый лог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72198" y="4000504"/>
            <a:ext cx="2667000" cy="25765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571472" y="357166"/>
            <a:ext cx="1643074" cy="642942"/>
          </a:xfrm>
          <a:prstGeom prst="rect">
            <a:avLst/>
          </a:prstGeom>
        </p:spPr>
        <p:txBody>
          <a:bodyPr/>
          <a:lstStyle/>
          <a:p>
            <a:r>
              <a:rPr lang="ru-RU" sz="1600" b="1" dirty="0" smtClean="0">
                <a:solidFill>
                  <a:schemeClr val="bg1"/>
                </a:solidFill>
                <a:latin typeface="Cambria" pitchFamily="18" charset="0"/>
              </a:rPr>
              <a:t>Игры - забавы, головоломки</a:t>
            </a:r>
          </a:p>
          <a:p>
            <a:endParaRPr lang="ru-RU" sz="1600" dirty="0" smtClean="0">
              <a:latin typeface="Cambria" pitchFamily="18" charset="0"/>
            </a:endParaRPr>
          </a:p>
          <a:p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6322" name="il_fi" descr="Labirint_katalka_Slon_B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1357298"/>
            <a:ext cx="2756584" cy="235745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56321" name="Picture 1" descr="лабиринт (игра- головоломка)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81538" y="285728"/>
            <a:ext cx="3571900" cy="35719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1" name="Picture 4" descr="Новый рисунок (1)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472" y="4429132"/>
            <a:ext cx="2526732" cy="209867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2" name="Picture 12" descr="часики пазлы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28926" y="4286256"/>
            <a:ext cx="2058990" cy="205899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5" name="il_fi" descr="T1khhRXXtoXXcBi4QV_02103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489853">
            <a:off x="2501613" y="786037"/>
            <a:ext cx="2154261" cy="216006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6" name="Picture 8" descr="99208043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7154843">
            <a:off x="5024299" y="4842050"/>
            <a:ext cx="1137614" cy="884811"/>
          </a:xfrm>
          <a:prstGeom prst="rect">
            <a:avLst/>
          </a:prstGeom>
          <a:noFill/>
          <a:ln w="0" algn="in">
            <a:noFill/>
            <a:miter lim="800000"/>
            <a:headEnd/>
            <a:tailEnd/>
          </a:ln>
        </p:spPr>
      </p:pic>
      <p:pic>
        <p:nvPicPr>
          <p:cNvPr id="17" name="Picture 5" descr="Башмачок (методика Монтессори)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378837">
            <a:off x="2000232" y="3214686"/>
            <a:ext cx="1714512" cy="154257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8" name="image" descr="Логический пазл-головоломка &quot;Улитка&quot;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7808"/>
          <a:stretch>
            <a:fillRect/>
          </a:stretch>
        </p:blipFill>
        <p:spPr bwMode="auto">
          <a:xfrm>
            <a:off x="4429124" y="571480"/>
            <a:ext cx="1428760" cy="173672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9" name="il_fi" descr="12863791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72" t="10293" r="7223" b="13461"/>
          <a:stretch>
            <a:fillRect/>
          </a:stretch>
        </p:blipFill>
        <p:spPr bwMode="auto">
          <a:xfrm rot="20659819" flipH="1">
            <a:off x="3599470" y="2796812"/>
            <a:ext cx="1875833" cy="152049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20" name="image" descr="Головоломка &quot;Ромб&quot; 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86380" y="3357562"/>
            <a:ext cx="1571636" cy="157307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1349994993_1-9 - копия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3608" y="908720"/>
            <a:ext cx="7128792" cy="489654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115616" y="1700808"/>
            <a:ext cx="692948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dirty="0" smtClean="0">
                <a:solidFill>
                  <a:schemeClr val="bg1"/>
                </a:solidFill>
                <a:latin typeface="Cambria" pitchFamily="18" charset="0"/>
              </a:rPr>
              <a:t>Логико-математическое развитие детей дошкольного возраста в современных условиях</a:t>
            </a:r>
            <a:endParaRPr lang="ru-RU" sz="3400" b="1" dirty="0">
              <a:solidFill>
                <a:schemeClr val="bg1"/>
              </a:solidFill>
            </a:endParaRPr>
          </a:p>
        </p:txBody>
      </p:sp>
      <p:pic>
        <p:nvPicPr>
          <p:cNvPr id="6" name="Picture 1" descr="cEyOWUgM5FQ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73" r="11818"/>
          <a:stretch>
            <a:fillRect/>
          </a:stretch>
        </p:blipFill>
        <p:spPr bwMode="auto">
          <a:xfrm>
            <a:off x="4427984" y="3501008"/>
            <a:ext cx="2555776" cy="313239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000100" y="714356"/>
            <a:ext cx="7215238" cy="200026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Cambria" pitchFamily="18" charset="0"/>
              </a:rPr>
              <a:t>  Принципы организации:</a:t>
            </a:r>
            <a:r>
              <a:rPr lang="ru-RU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</a:p>
          <a:p>
            <a:pPr lvl="0">
              <a:buFont typeface="Arial" pitchFamily="34" charset="0"/>
              <a:buChar char="•"/>
            </a:pPr>
            <a:r>
              <a:rPr lang="ru-RU" dirty="0" smtClean="0">
                <a:latin typeface="Cambria" pitchFamily="18" charset="0"/>
              </a:rPr>
              <a:t> отсутствие принуждения;</a:t>
            </a:r>
          </a:p>
          <a:p>
            <a:pPr lvl="0">
              <a:buFont typeface="Arial" pitchFamily="34" charset="0"/>
              <a:buChar char="•"/>
            </a:pPr>
            <a:r>
              <a:rPr lang="ru-RU" dirty="0" smtClean="0">
                <a:latin typeface="Cambria" pitchFamily="18" charset="0"/>
              </a:rPr>
              <a:t> развитие игровой динамики (от малых успехов к большим);</a:t>
            </a:r>
          </a:p>
          <a:p>
            <a:pPr lvl="0">
              <a:buFont typeface="Arial" pitchFamily="34" charset="0"/>
              <a:buChar char="•"/>
            </a:pPr>
            <a:r>
              <a:rPr lang="ru-RU" dirty="0" smtClean="0">
                <a:latin typeface="Cambria" pitchFamily="18" charset="0"/>
              </a:rPr>
              <a:t> поддержка игровой атмосферы, реальных чувств детей;</a:t>
            </a:r>
          </a:p>
          <a:p>
            <a:pPr lvl="0">
              <a:buFont typeface="Arial" pitchFamily="34" charset="0"/>
              <a:buChar char="•"/>
            </a:pPr>
            <a:r>
              <a:rPr lang="ru-RU" dirty="0" smtClean="0">
                <a:latin typeface="Cambria" pitchFamily="18" charset="0"/>
              </a:rPr>
              <a:t> взаимосвязь игровой и неигровой деятельности;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Cambria" pitchFamily="18" charset="0"/>
              </a:rPr>
              <a:t> переход от простейших форм и способов осуществления игровых действий к сложным</a:t>
            </a:r>
            <a:endParaRPr lang="ru-RU" dirty="0" smtClean="0">
              <a:solidFill>
                <a:srgbClr val="003DB8"/>
              </a:solidFill>
              <a:latin typeface="Cambria" pitchFamily="18" charset="0"/>
            </a:endParaRPr>
          </a:p>
          <a:p>
            <a:pPr algn="ctr">
              <a:spcBef>
                <a:spcPct val="0"/>
              </a:spcBef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3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irc_mi" descr="p44_clip_image00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623"/>
          <a:stretch>
            <a:fillRect/>
          </a:stretch>
        </p:blipFill>
        <p:spPr bwMode="auto">
          <a:xfrm>
            <a:off x="5429256" y="4643446"/>
            <a:ext cx="2685228" cy="17145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0" name="irc_mi" descr="0000000178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12500" b="12499"/>
          <a:stretch>
            <a:fillRect/>
          </a:stretch>
        </p:blipFill>
        <p:spPr bwMode="auto">
          <a:xfrm>
            <a:off x="1142976" y="4786322"/>
            <a:ext cx="2095500" cy="157163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928662" y="2643182"/>
            <a:ext cx="7358114" cy="235745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ambria" pitchFamily="18" charset="0"/>
              </a:rPr>
              <a:t>Результат освоения игр</a:t>
            </a:r>
            <a:endParaRPr lang="ru-RU" sz="800" b="1" dirty="0" smtClean="0">
              <a:solidFill>
                <a:srgbClr val="FF0000"/>
              </a:solidFill>
              <a:latin typeface="Cambria" pitchFamily="18" charset="0"/>
            </a:endParaRPr>
          </a:p>
          <a:p>
            <a:pPr marL="342900" lvl="0" indent="-342900">
              <a:buAutoNum type="arabicPeriod"/>
            </a:pPr>
            <a:r>
              <a:rPr lang="ru-RU" dirty="0" smtClean="0">
                <a:latin typeface="Cambria" pitchFamily="18" charset="0"/>
              </a:rPr>
              <a:t>Развитие у ребенка интереса к познанию («Хочу все знать!»)</a:t>
            </a:r>
            <a:endParaRPr lang="ru-RU" sz="800" dirty="0" smtClean="0">
              <a:latin typeface="Cambria" pitchFamily="18" charset="0"/>
            </a:endParaRPr>
          </a:p>
          <a:p>
            <a:pPr lvl="0"/>
            <a:r>
              <a:rPr lang="ru-RU" dirty="0" smtClean="0">
                <a:latin typeface="Cambria" pitchFamily="18" charset="0"/>
              </a:rPr>
              <a:t>2. Развитие умения думать, осваивать сущность допущенной им ошибки, прогнозировать дальнейший ход игры («Хочу играть в новую игру!», «Хочу играть по - другому!», «Давайте еще поиграем!»,</a:t>
            </a:r>
          </a:p>
          <a:p>
            <a:r>
              <a:rPr lang="ru-RU" dirty="0" smtClean="0">
                <a:latin typeface="Cambria" pitchFamily="18" charset="0"/>
              </a:rPr>
              <a:t>«Жалко, что так мало…»)</a:t>
            </a:r>
            <a:endParaRPr lang="ru-RU" sz="800" dirty="0" smtClean="0">
              <a:latin typeface="Cambria" pitchFamily="18" charset="0"/>
            </a:endParaRPr>
          </a:p>
          <a:p>
            <a:pPr lvl="0"/>
            <a:r>
              <a:rPr lang="ru-RU" dirty="0" smtClean="0">
                <a:latin typeface="Cambria" pitchFamily="18" charset="0"/>
              </a:rPr>
              <a:t>3. Ребенок становится более настойчивым, сосредоточенным в деятельности, способным к проявлению инициативы.</a:t>
            </a:r>
            <a:endParaRPr lang="ru-RU" sz="3200" dirty="0" smtClean="0">
              <a:solidFill>
                <a:srgbClr val="003DB8"/>
              </a:solidFill>
              <a:latin typeface="Cambria" pitchFamily="18" charset="0"/>
            </a:endParaRPr>
          </a:p>
          <a:p>
            <a:pPr algn="ctr">
              <a:spcBef>
                <a:spcPct val="0"/>
              </a:spcBef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3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00430" y="4714884"/>
            <a:ext cx="1714512" cy="164261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57224" y="2857496"/>
            <a:ext cx="7358114" cy="3000396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ru-RU" sz="3200" dirty="0" smtClean="0">
                <a:solidFill>
                  <a:srgbClr val="6C006C"/>
                </a:solidFill>
                <a:latin typeface="Cambria" pitchFamily="18" charset="0"/>
              </a:rPr>
              <a:t> </a:t>
            </a:r>
            <a:r>
              <a:rPr lang="ru-RU" sz="3200" dirty="0" smtClean="0">
                <a:latin typeface="Cambria" pitchFamily="18" charset="0"/>
              </a:rPr>
              <a:t>Это средство овладения поисковыми действиями, умением формулировать собственные мысли о способах поиска и предполагаемом результате, средство развития творческих способностей.</a:t>
            </a:r>
          </a:p>
          <a:p>
            <a:pPr algn="ctr">
              <a:spcBef>
                <a:spcPct val="0"/>
              </a:spcBef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3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MO7659_0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26" t="5263" r="7894" b="10526"/>
          <a:stretch>
            <a:fillRect/>
          </a:stretch>
        </p:blipFill>
        <p:spPr bwMode="auto">
          <a:xfrm>
            <a:off x="3500430" y="785794"/>
            <a:ext cx="2071702" cy="213853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3571868" y="1500174"/>
            <a:ext cx="1857388" cy="71438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2000" dirty="0" smtClean="0">
                <a:latin typeface="Cambria" pitchFamily="18" charset="0"/>
              </a:rPr>
              <a:t> 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Проблемные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ситуации.</a:t>
            </a:r>
            <a:endParaRPr lang="ru-RU" sz="2000" dirty="0" smtClean="0">
              <a:solidFill>
                <a:schemeClr val="bg1"/>
              </a:solidFill>
              <a:latin typeface="Cambria" pitchFamily="18" charset="0"/>
            </a:endParaRPr>
          </a:p>
          <a:p>
            <a:endParaRPr lang="ru-RU" sz="1600" dirty="0" smtClean="0">
              <a:latin typeface="Cambria" pitchFamily="18" charset="0"/>
            </a:endParaRPr>
          </a:p>
          <a:p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214414" y="1000108"/>
            <a:ext cx="6572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ambria" pitchFamily="18" charset="0"/>
              </a:rPr>
              <a:t>    Суть проблемной ситуации – </a:t>
            </a:r>
            <a:r>
              <a:rPr lang="ru-RU" b="1" dirty="0" smtClean="0">
                <a:solidFill>
                  <a:srgbClr val="0046D2"/>
                </a:solidFill>
                <a:latin typeface="Cambria" pitchFamily="18" charset="0"/>
              </a:rPr>
              <a:t>способствовать развитию творческих способностей ребенка. 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714744" y="571480"/>
            <a:ext cx="2357454" cy="285752"/>
          </a:xfrm>
          <a:prstGeom prst="rect">
            <a:avLst/>
          </a:prstGeom>
        </p:spPr>
        <p:txBody>
          <a:bodyPr/>
          <a:lstStyle/>
          <a:p>
            <a:r>
              <a:rPr lang="ru-RU" sz="1600" i="1" dirty="0" smtClean="0">
                <a:latin typeface="Cambria" pitchFamily="18" charset="0"/>
              </a:rPr>
              <a:t> </a:t>
            </a:r>
            <a:r>
              <a:rPr lang="ru-RU" sz="1400" i="1" dirty="0" smtClean="0">
                <a:solidFill>
                  <a:srgbClr val="FF0000"/>
                </a:solidFill>
                <a:latin typeface="Cambria" pitchFamily="18" charset="0"/>
              </a:rPr>
              <a:t>Проблемные ситуации.</a:t>
            </a:r>
          </a:p>
          <a:p>
            <a:endParaRPr lang="ru-RU" sz="1600" dirty="0" smtClean="0">
              <a:latin typeface="Cambria" pitchFamily="18" charset="0"/>
            </a:endParaRPr>
          </a:p>
          <a:p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14414" y="1857364"/>
            <a:ext cx="67151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6C006C"/>
                </a:solidFill>
                <a:latin typeface="Cambria" pitchFamily="18" charset="0"/>
              </a:rPr>
              <a:t>   </a:t>
            </a:r>
            <a:r>
              <a:rPr lang="ru-RU" dirty="0" smtClean="0">
                <a:latin typeface="Cambria" pitchFamily="18" charset="0"/>
              </a:rPr>
              <a:t> В проблемной ситуации всегда складывается обстановка </a:t>
            </a:r>
            <a:r>
              <a:rPr lang="ru-RU" b="1" dirty="0" smtClean="0">
                <a:solidFill>
                  <a:srgbClr val="0046D2"/>
                </a:solidFill>
                <a:latin typeface="Cambria" pitchFamily="18" charset="0"/>
              </a:rPr>
              <a:t>«потребности в познании»</a:t>
            </a:r>
            <a:endParaRPr lang="ru-RU" dirty="0" smtClean="0">
              <a:solidFill>
                <a:srgbClr val="0046D2"/>
              </a:solidFill>
              <a:latin typeface="Cambria" pitchFamily="18" charset="0"/>
            </a:endParaRPr>
          </a:p>
          <a:p>
            <a:r>
              <a:rPr lang="ru-RU" dirty="0" smtClean="0">
                <a:latin typeface="Cambria" pitchFamily="18" charset="0"/>
              </a:rPr>
              <a:t>При этом особо выделяется </a:t>
            </a:r>
            <a:r>
              <a:rPr lang="ru-RU" i="1" dirty="0" smtClean="0">
                <a:latin typeface="Cambria" pitchFamily="18" charset="0"/>
              </a:rPr>
              <a:t>роль совместной со взрослым деятельности</a:t>
            </a:r>
            <a:r>
              <a:rPr lang="ru-RU" dirty="0" smtClean="0">
                <a:latin typeface="Cambria" pitchFamily="18" charset="0"/>
              </a:rPr>
              <a:t> </a:t>
            </a:r>
            <a:r>
              <a:rPr lang="ru-RU" i="1" dirty="0" smtClean="0">
                <a:latin typeface="Cambria" pitchFamily="18" charset="0"/>
              </a:rPr>
              <a:t>детей</a:t>
            </a:r>
            <a:r>
              <a:rPr lang="ru-RU" dirty="0" smtClean="0">
                <a:latin typeface="Cambria" pitchFamily="18" charset="0"/>
              </a:rPr>
              <a:t>, в которой происходит освоение новых знаний и способов действий, что влияет на развитие способностей, воображения, мышления познавательной мотивации, интеллектуальных эмоций.</a:t>
            </a:r>
            <a:endParaRPr lang="ru-RU" sz="2000" dirty="0" smtClean="0"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85852" y="3929066"/>
            <a:ext cx="65722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ambria" pitchFamily="18" charset="0"/>
              </a:rPr>
              <a:t>    </a:t>
            </a:r>
            <a:r>
              <a:rPr lang="ru-RU" b="1" dirty="0" smtClean="0">
                <a:solidFill>
                  <a:srgbClr val="0046D2"/>
                </a:solidFill>
                <a:latin typeface="Cambria" pitchFamily="18" charset="0"/>
              </a:rPr>
              <a:t>Роль взрослого и ребенка в проблемной ситуации:</a:t>
            </a:r>
            <a:endParaRPr lang="ru-RU" dirty="0" smtClean="0">
              <a:solidFill>
                <a:srgbClr val="0046D2"/>
              </a:solidFill>
              <a:latin typeface="Cambria" pitchFamily="18" charset="0"/>
            </a:endParaRPr>
          </a:p>
          <a:p>
            <a:r>
              <a:rPr lang="ru-RU" dirty="0" smtClean="0">
                <a:latin typeface="Cambria" pitchFamily="18" charset="0"/>
              </a:rPr>
              <a:t>Взрослый:</a:t>
            </a:r>
          </a:p>
          <a:p>
            <a:pPr lvl="0"/>
            <a:r>
              <a:rPr lang="ru-RU" dirty="0" smtClean="0">
                <a:latin typeface="Cambria" pitchFamily="18" charset="0"/>
              </a:rPr>
              <a:t>Составляет проблемную ситуацию (с учетом возможностей детей). </a:t>
            </a:r>
          </a:p>
          <a:p>
            <a:pPr lvl="0"/>
            <a:r>
              <a:rPr lang="ru-RU" dirty="0" smtClean="0">
                <a:latin typeface="Cambria" pitchFamily="18" charset="0"/>
              </a:rPr>
              <a:t>Создает обстановку, способствующую активизации детей.</a:t>
            </a:r>
          </a:p>
          <a:p>
            <a:r>
              <a:rPr lang="ru-RU" dirty="0" smtClean="0">
                <a:latin typeface="Cambria" pitchFamily="18" charset="0"/>
              </a:rPr>
              <a:t>Ребенок</a:t>
            </a:r>
          </a:p>
          <a:p>
            <a:pPr lvl="0"/>
            <a:r>
              <a:rPr lang="ru-RU" dirty="0" smtClean="0">
                <a:latin typeface="Cambria" pitchFamily="18" charset="0"/>
              </a:rPr>
              <a:t>Разрешает проблемную ситуацию (при помощи взрослого)</a:t>
            </a:r>
            <a:endParaRPr lang="ru-RU" b="1" dirty="0" smtClean="0">
              <a:solidFill>
                <a:srgbClr val="0046D2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071538" y="928670"/>
            <a:ext cx="70009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  <a:latin typeface="Cambria" pitchFamily="18" charset="0"/>
              </a:rPr>
              <a:t>Структурные  компоненты проблемной ситуации</a:t>
            </a:r>
            <a:r>
              <a:rPr lang="ru-RU" sz="2200" dirty="0" smtClean="0">
                <a:solidFill>
                  <a:srgbClr val="FF0000"/>
                </a:solidFill>
                <a:latin typeface="Cambria" pitchFamily="18" charset="0"/>
              </a:rPr>
              <a:t> :</a:t>
            </a:r>
            <a:endParaRPr lang="ru-RU" sz="2200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1571612"/>
            <a:ext cx="3143272" cy="1500198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</a:pPr>
            <a:r>
              <a:rPr lang="ru-RU" b="1" i="1" dirty="0" smtClean="0">
                <a:solidFill>
                  <a:srgbClr val="0046D2"/>
                </a:solidFill>
                <a:latin typeface="Cambria" pitchFamily="18" charset="0"/>
              </a:rPr>
              <a:t>Проблемные вопросы</a:t>
            </a:r>
          </a:p>
          <a:p>
            <a:pPr fontAlgn="base">
              <a:spcBef>
                <a:spcPct val="0"/>
              </a:spcBef>
            </a:pPr>
            <a:r>
              <a:rPr lang="ru-RU" i="1" dirty="0" smtClean="0">
                <a:solidFill>
                  <a:schemeClr val="tx1"/>
                </a:solidFill>
                <a:latin typeface="Cambria" pitchFamily="18" charset="0"/>
              </a:rPr>
              <a:t> ( Как разрезать квадрат на треугольники, сколько способов вы можете предложить?)</a:t>
            </a:r>
            <a:endParaRPr lang="ru-RU" i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43438" y="1785926"/>
            <a:ext cx="3357586" cy="1571636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</a:pPr>
            <a:r>
              <a:rPr lang="ru-RU" b="1" i="1" dirty="0" smtClean="0">
                <a:solidFill>
                  <a:srgbClr val="0046D2"/>
                </a:solidFill>
                <a:latin typeface="Cambria" pitchFamily="18" charset="0"/>
              </a:rPr>
              <a:t>Занимательные вопросы</a:t>
            </a:r>
          </a:p>
          <a:p>
            <a:pPr algn="ctr" fontAlgn="base">
              <a:spcBef>
                <a:spcPct val="0"/>
              </a:spcBef>
            </a:pPr>
            <a:r>
              <a:rPr lang="ru-RU" i="1" dirty="0" smtClean="0">
                <a:solidFill>
                  <a:schemeClr val="tx1"/>
                </a:solidFill>
                <a:latin typeface="Cambria" pitchFamily="18" charset="0"/>
              </a:rPr>
              <a:t> (У собаки 2 правых лапы,</a:t>
            </a:r>
          </a:p>
          <a:p>
            <a:pPr algn="ctr" fontAlgn="base">
              <a:spcBef>
                <a:spcPct val="0"/>
              </a:spcBef>
            </a:pPr>
            <a:r>
              <a:rPr lang="ru-RU" i="1" dirty="0" smtClean="0">
                <a:solidFill>
                  <a:schemeClr val="tx1"/>
                </a:solidFill>
                <a:latin typeface="Cambria" pitchFamily="18" charset="0"/>
              </a:rPr>
              <a:t> 2 левых лапы, 2 задних лапы, </a:t>
            </a:r>
          </a:p>
          <a:p>
            <a:pPr algn="ctr" fontAlgn="base">
              <a:spcBef>
                <a:spcPct val="0"/>
              </a:spcBef>
            </a:pPr>
            <a:r>
              <a:rPr lang="ru-RU" i="1" dirty="0" smtClean="0">
                <a:solidFill>
                  <a:schemeClr val="tx1"/>
                </a:solidFill>
                <a:latin typeface="Cambria" pitchFamily="18" charset="0"/>
              </a:rPr>
              <a:t>2 передних лапы. </a:t>
            </a:r>
          </a:p>
          <a:p>
            <a:pPr algn="ctr" fontAlgn="base">
              <a:spcBef>
                <a:spcPct val="0"/>
              </a:spcBef>
            </a:pPr>
            <a:r>
              <a:rPr lang="ru-RU" i="1" dirty="0" smtClean="0">
                <a:solidFill>
                  <a:schemeClr val="tx1"/>
                </a:solidFill>
                <a:latin typeface="Cambria" pitchFamily="18" charset="0"/>
              </a:rPr>
              <a:t>Сколько лап у собаки?) </a:t>
            </a:r>
            <a:endParaRPr lang="ru-RU" i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14414" y="3286124"/>
            <a:ext cx="3429024" cy="2643206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</a:pPr>
            <a:r>
              <a:rPr lang="ru-RU" b="1" i="1" dirty="0" smtClean="0">
                <a:solidFill>
                  <a:srgbClr val="0046D2"/>
                </a:solidFill>
                <a:latin typeface="Cambria" pitchFamily="18" charset="0"/>
              </a:rPr>
              <a:t>Занимательные задачи</a:t>
            </a:r>
          </a:p>
          <a:p>
            <a:pPr lvl="1" fontAlgn="base">
              <a:spcBef>
                <a:spcPct val="0"/>
              </a:spcBef>
            </a:pPr>
            <a:r>
              <a:rPr lang="ru-RU" i="1" dirty="0" smtClean="0">
                <a:solidFill>
                  <a:schemeClr val="tx1"/>
                </a:solidFill>
                <a:latin typeface="Cambria" pitchFamily="18" charset="0"/>
              </a:rPr>
              <a:t> (Барсучиха-бабушка</a:t>
            </a:r>
          </a:p>
          <a:p>
            <a:pPr lvl="1" fontAlgn="base">
              <a:spcBef>
                <a:spcPct val="0"/>
              </a:spcBef>
            </a:pPr>
            <a:r>
              <a:rPr lang="ru-RU" i="1" dirty="0" smtClean="0">
                <a:solidFill>
                  <a:schemeClr val="tx1"/>
                </a:solidFill>
                <a:latin typeface="Cambria" pitchFamily="18" charset="0"/>
              </a:rPr>
              <a:t>Испекла оладушки</a:t>
            </a:r>
          </a:p>
          <a:p>
            <a:pPr lvl="1" fontAlgn="base">
              <a:spcBef>
                <a:spcPct val="0"/>
              </a:spcBef>
            </a:pPr>
            <a:r>
              <a:rPr lang="ru-RU" i="1" dirty="0" smtClean="0">
                <a:solidFill>
                  <a:schemeClr val="tx1"/>
                </a:solidFill>
                <a:latin typeface="Cambria" pitchFamily="18" charset="0"/>
              </a:rPr>
              <a:t>Угостила двух внучат,</a:t>
            </a:r>
          </a:p>
          <a:p>
            <a:pPr lvl="1" fontAlgn="base">
              <a:spcBef>
                <a:spcPct val="0"/>
              </a:spcBef>
            </a:pPr>
            <a:r>
              <a:rPr lang="ru-RU" i="1" dirty="0" smtClean="0">
                <a:solidFill>
                  <a:schemeClr val="tx1"/>
                </a:solidFill>
                <a:latin typeface="Cambria" pitchFamily="18" charset="0"/>
              </a:rPr>
              <a:t>Двух драчливых барсучат,</a:t>
            </a:r>
          </a:p>
          <a:p>
            <a:pPr lvl="1" fontAlgn="base">
              <a:spcBef>
                <a:spcPct val="0"/>
              </a:spcBef>
            </a:pPr>
            <a:r>
              <a:rPr lang="ru-RU" i="1" dirty="0" smtClean="0">
                <a:solidFill>
                  <a:schemeClr val="tx1"/>
                </a:solidFill>
                <a:latin typeface="Cambria" pitchFamily="18" charset="0"/>
              </a:rPr>
              <a:t>А внучата не наелись,</a:t>
            </a:r>
          </a:p>
          <a:p>
            <a:pPr lvl="1" fontAlgn="base">
              <a:spcBef>
                <a:spcPct val="0"/>
              </a:spcBef>
            </a:pPr>
            <a:r>
              <a:rPr lang="ru-RU" i="1" dirty="0" smtClean="0">
                <a:solidFill>
                  <a:schemeClr val="tx1"/>
                </a:solidFill>
                <a:latin typeface="Cambria" pitchFamily="18" charset="0"/>
              </a:rPr>
              <a:t>С ревом блюдцами стучат.</a:t>
            </a:r>
          </a:p>
          <a:p>
            <a:pPr lvl="1" fontAlgn="base">
              <a:spcBef>
                <a:spcPct val="0"/>
              </a:spcBef>
            </a:pPr>
            <a:r>
              <a:rPr lang="ru-RU" i="1" dirty="0" smtClean="0">
                <a:solidFill>
                  <a:schemeClr val="tx1"/>
                </a:solidFill>
                <a:latin typeface="Cambria" pitchFamily="18" charset="0"/>
              </a:rPr>
              <a:t>Ну-ка, сколько барсучат</a:t>
            </a:r>
          </a:p>
          <a:p>
            <a:pPr lvl="1" fontAlgn="base">
              <a:spcBef>
                <a:spcPct val="0"/>
              </a:spcBef>
            </a:pPr>
            <a:r>
              <a:rPr lang="ru-RU" i="1" dirty="0" smtClean="0">
                <a:solidFill>
                  <a:schemeClr val="tx1"/>
                </a:solidFill>
                <a:latin typeface="Cambria" pitchFamily="18" charset="0"/>
              </a:rPr>
              <a:t>Ждут добавки и молчат?)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857752" y="3571876"/>
            <a:ext cx="3143272" cy="1500198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</a:pPr>
            <a:r>
              <a:rPr lang="ru-RU" b="1" i="1" dirty="0" smtClean="0">
                <a:solidFill>
                  <a:srgbClr val="0046D2"/>
                </a:solidFill>
                <a:latin typeface="Cambria" pitchFamily="18" charset="0"/>
              </a:rPr>
              <a:t>Задачи-шутки </a:t>
            </a:r>
          </a:p>
          <a:p>
            <a:pPr lvl="0" algn="ctr" fontAlgn="base">
              <a:spcBef>
                <a:spcPct val="0"/>
              </a:spcBef>
            </a:pPr>
            <a:r>
              <a:rPr lang="ru-RU" i="1" dirty="0" smtClean="0">
                <a:solidFill>
                  <a:schemeClr val="tx1"/>
                </a:solidFill>
                <a:latin typeface="Cambria" pitchFamily="18" charset="0"/>
              </a:rPr>
              <a:t>(Выше какого забора ты можешь прыгнуть? </a:t>
            </a:r>
          </a:p>
          <a:p>
            <a:pPr lvl="0" algn="ctr" fontAlgn="base">
              <a:spcBef>
                <a:spcPct val="0"/>
              </a:spcBef>
            </a:pPr>
            <a:r>
              <a:rPr lang="ru-RU" i="1" dirty="0" smtClean="0">
                <a:solidFill>
                  <a:schemeClr val="tx1"/>
                </a:solidFill>
                <a:latin typeface="Cambria" pitchFamily="18" charset="0"/>
              </a:rPr>
              <a:t>Яйцо пролетело три метра и не разбилось. Почему?).</a:t>
            </a:r>
            <a:endParaRPr lang="ru-RU" i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500430" y="571480"/>
            <a:ext cx="2357454" cy="285752"/>
          </a:xfrm>
          <a:prstGeom prst="rect">
            <a:avLst/>
          </a:prstGeom>
        </p:spPr>
        <p:txBody>
          <a:bodyPr/>
          <a:lstStyle/>
          <a:p>
            <a:r>
              <a:rPr lang="ru-RU" sz="1600" dirty="0" smtClean="0">
                <a:latin typeface="Cambria" pitchFamily="18" charset="0"/>
              </a:rPr>
              <a:t> </a:t>
            </a:r>
            <a:r>
              <a:rPr lang="ru-RU" sz="1400" i="1" dirty="0" smtClean="0">
                <a:solidFill>
                  <a:srgbClr val="FF0000"/>
                </a:solidFill>
                <a:latin typeface="Cambria" pitchFamily="18" charset="0"/>
              </a:rPr>
              <a:t>Проблемные ситуации.</a:t>
            </a:r>
          </a:p>
          <a:p>
            <a:endParaRPr lang="ru-RU" sz="1600" dirty="0" smtClean="0">
              <a:latin typeface="Cambria" pitchFamily="18" charset="0"/>
            </a:endParaRPr>
          </a:p>
          <a:p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286116" y="571480"/>
            <a:ext cx="2643206" cy="285752"/>
          </a:xfrm>
          <a:prstGeom prst="rect">
            <a:avLst/>
          </a:prstGeom>
        </p:spPr>
        <p:txBody>
          <a:bodyPr/>
          <a:lstStyle/>
          <a:p>
            <a:r>
              <a:rPr lang="ru-RU" sz="1600" dirty="0" smtClean="0">
                <a:latin typeface="Cambria" pitchFamily="18" charset="0"/>
              </a:rPr>
              <a:t> </a:t>
            </a:r>
            <a:r>
              <a:rPr lang="ru-RU" sz="1400" i="1" dirty="0" smtClean="0">
                <a:solidFill>
                  <a:srgbClr val="FF0000"/>
                </a:solidFill>
                <a:latin typeface="Cambria" pitchFamily="18" charset="0"/>
              </a:rPr>
              <a:t>Проблемные ситуации.</a:t>
            </a:r>
          </a:p>
          <a:p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71604" y="857232"/>
            <a:ext cx="614366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  <a:latin typeface="Cambria" pitchFamily="18" charset="0"/>
              </a:rPr>
              <a:t>Этапы разрешения проблемной ситуации</a:t>
            </a:r>
            <a:r>
              <a:rPr lang="ru-RU" sz="2200" dirty="0" smtClean="0">
                <a:solidFill>
                  <a:srgbClr val="FF0000"/>
                </a:solidFill>
                <a:latin typeface="Cambria" pitchFamily="18" charset="0"/>
              </a:rPr>
              <a:t> :</a:t>
            </a:r>
            <a:endParaRPr lang="ru-RU" sz="2200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6248" y="2500306"/>
            <a:ext cx="3929090" cy="1285884"/>
          </a:xfrm>
          <a:prstGeom prst="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</a:pPr>
            <a:r>
              <a:rPr lang="ru-RU" b="1" u="sng" dirty="0" smtClean="0">
                <a:solidFill>
                  <a:schemeClr val="tx1"/>
                </a:solidFill>
                <a:latin typeface="Cambria" pitchFamily="18" charset="0"/>
              </a:rPr>
              <a:t>3 этап</a:t>
            </a:r>
          </a:p>
          <a:p>
            <a:pPr lvl="0" algn="ctr" fontAlgn="base">
              <a:spcBef>
                <a:spcPct val="0"/>
              </a:spcBef>
            </a:pPr>
            <a:r>
              <a:rPr lang="ru-RU" b="1" i="1" dirty="0" smtClean="0">
                <a:solidFill>
                  <a:srgbClr val="0046D2"/>
                </a:solidFill>
                <a:latin typeface="Cambria" pitchFamily="18" charset="0"/>
              </a:rPr>
              <a:t>Практическая проверка гипотез. </a:t>
            </a:r>
          </a:p>
          <a:p>
            <a:pPr lvl="0" fontAlgn="base">
              <a:spcBef>
                <a:spcPct val="0"/>
              </a:spcBef>
            </a:pPr>
            <a:r>
              <a:rPr lang="ru-RU" sz="1600" i="1" dirty="0" smtClean="0">
                <a:solidFill>
                  <a:schemeClr val="tx1"/>
                </a:solidFill>
                <a:latin typeface="Cambria" pitchFamily="18" charset="0"/>
              </a:rPr>
              <a:t>(Это может быть система действий по высыпанию, </a:t>
            </a:r>
            <a:r>
              <a:rPr lang="ru-RU" sz="1600" i="1" dirty="0" err="1" smtClean="0">
                <a:solidFill>
                  <a:schemeClr val="tx1"/>
                </a:solidFill>
                <a:latin typeface="Cambria" pitchFamily="18" charset="0"/>
              </a:rPr>
              <a:t>насыпанию</a:t>
            </a:r>
            <a:r>
              <a:rPr lang="ru-RU" sz="1600" i="1" dirty="0" smtClean="0">
                <a:solidFill>
                  <a:schemeClr val="tx1"/>
                </a:solidFill>
                <a:latin typeface="Cambria" pitchFamily="18" charset="0"/>
              </a:rPr>
              <a:t> и пересыпанию крупы).</a:t>
            </a:r>
            <a:endParaRPr lang="ru-RU" i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72000" y="1357298"/>
            <a:ext cx="3429024" cy="1071570"/>
          </a:xfrm>
          <a:prstGeom prst="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</a:pPr>
            <a:r>
              <a:rPr lang="ru-RU" b="1" u="sng" dirty="0" smtClean="0">
                <a:solidFill>
                  <a:schemeClr val="tx1"/>
                </a:solidFill>
                <a:latin typeface="Cambria" pitchFamily="18" charset="0"/>
              </a:rPr>
              <a:t>2 этап</a:t>
            </a:r>
          </a:p>
          <a:p>
            <a:pPr algn="ctr" fontAlgn="base">
              <a:spcBef>
                <a:spcPct val="0"/>
              </a:spcBef>
            </a:pPr>
            <a:r>
              <a:rPr lang="ru-RU" b="1" i="1" dirty="0" smtClean="0">
                <a:solidFill>
                  <a:srgbClr val="0046D2"/>
                </a:solidFill>
                <a:latin typeface="Cambria" pitchFamily="18" charset="0"/>
              </a:rPr>
              <a:t>Выдвижение гипотез. </a:t>
            </a:r>
          </a:p>
          <a:p>
            <a:pPr algn="ctr" fontAlgn="base">
              <a:spcBef>
                <a:spcPct val="0"/>
              </a:spcBef>
            </a:pPr>
            <a:r>
              <a:rPr lang="ru-RU" sz="1600" i="1" dirty="0" smtClean="0">
                <a:solidFill>
                  <a:schemeClr val="tx1"/>
                </a:solidFill>
                <a:latin typeface="Cambria" pitchFamily="18" charset="0"/>
              </a:rPr>
              <a:t>(Как правило, дети расходятся в своих взглядах на проблему.)</a:t>
            </a:r>
            <a:r>
              <a:rPr lang="ru-RU" i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endParaRPr lang="ru-RU" i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42976" y="1500174"/>
            <a:ext cx="3071834" cy="4429156"/>
          </a:xfrm>
          <a:prstGeom prst="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fontAlgn="base">
              <a:spcBef>
                <a:spcPct val="0"/>
              </a:spcBef>
            </a:pPr>
            <a:r>
              <a:rPr lang="ru-RU" b="1" u="sng" dirty="0" smtClean="0">
                <a:solidFill>
                  <a:schemeClr val="tx1"/>
                </a:solidFill>
                <a:latin typeface="Cambria" pitchFamily="18" charset="0"/>
              </a:rPr>
              <a:t>1 этап</a:t>
            </a:r>
          </a:p>
          <a:p>
            <a:pPr algn="ctr" fontAlgn="base">
              <a:spcBef>
                <a:spcPct val="0"/>
              </a:spcBef>
            </a:pPr>
            <a:r>
              <a:rPr lang="ru-RU" b="1" dirty="0" smtClean="0">
                <a:solidFill>
                  <a:srgbClr val="0046D2"/>
                </a:solidFill>
                <a:latin typeface="Cambria" pitchFamily="18" charset="0"/>
              </a:rPr>
              <a:t>  </a:t>
            </a:r>
            <a:r>
              <a:rPr lang="ru-RU" b="1" i="1" dirty="0" smtClean="0">
                <a:solidFill>
                  <a:srgbClr val="0046D2"/>
                </a:solidFill>
                <a:latin typeface="Cambria" pitchFamily="18" charset="0"/>
              </a:rPr>
              <a:t>Представление взрослым проблемы и осмысление ее детьми</a:t>
            </a:r>
            <a:r>
              <a:rPr lang="ru-RU" b="1" i="1" dirty="0" smtClean="0">
                <a:solidFill>
                  <a:schemeClr val="tx1"/>
                </a:solidFill>
                <a:latin typeface="Cambria" pitchFamily="18" charset="0"/>
              </a:rPr>
              <a:t>. </a:t>
            </a:r>
          </a:p>
          <a:p>
            <a:pPr fontAlgn="base">
              <a:spcBef>
                <a:spcPct val="0"/>
              </a:spcBef>
            </a:pPr>
            <a:r>
              <a:rPr lang="ru-RU" i="1" dirty="0" smtClean="0">
                <a:solidFill>
                  <a:schemeClr val="tx1"/>
                </a:solidFill>
                <a:latin typeface="Cambria" pitchFamily="18" charset="0"/>
              </a:rPr>
              <a:t>(П</a:t>
            </a:r>
            <a:r>
              <a:rPr lang="ru-RU" sz="1400" i="1" dirty="0" smtClean="0">
                <a:solidFill>
                  <a:schemeClr val="tx1"/>
                </a:solidFill>
                <a:latin typeface="Cambria" pitchFamily="18" charset="0"/>
              </a:rPr>
              <a:t>ример игра «Как помочь повару?»</a:t>
            </a:r>
            <a:r>
              <a:rPr lang="ru-RU" i="1" dirty="0" smtClean="0"/>
              <a:t> </a:t>
            </a:r>
            <a:r>
              <a:rPr lang="ru-RU" sz="1200" i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sz="1300" i="1" dirty="0" smtClean="0">
                <a:solidFill>
                  <a:schemeClr val="tx1"/>
                </a:solidFill>
                <a:latin typeface="Cambria" pitchFamily="18" charset="0"/>
              </a:rPr>
              <a:t>Ситуация направлена на понимание детьми того, что количество вещества не зависит от формы сосуда. Сюжет простой – приготовление пищи для детей. Проблема состоит в том, что сломаны весы (причина). Следствие – затруднение в определении количества гречневой крупы для каши. Но повар находит предварительное решение: предлагает три разные по размеру и форме банки и кружку (мерку). Затем он просит в каждую из банок насыпать по кружке крупы)</a:t>
            </a:r>
          </a:p>
          <a:p>
            <a:pPr fontAlgn="base">
              <a:spcBef>
                <a:spcPct val="0"/>
              </a:spcBef>
            </a:pPr>
            <a:endParaRPr lang="ru-RU" sz="1400" i="1" dirty="0" smtClean="0">
              <a:solidFill>
                <a:schemeClr val="tx1"/>
              </a:solidFill>
              <a:latin typeface="Cambria" pitchFamily="18" charset="0"/>
            </a:endParaRPr>
          </a:p>
          <a:p>
            <a:pPr algn="ctr" fontAlgn="base">
              <a:spcBef>
                <a:spcPct val="0"/>
              </a:spcBef>
            </a:pPr>
            <a:endParaRPr lang="ru-RU" sz="1200" b="1" i="1" dirty="0" smtClean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86248" y="3857628"/>
            <a:ext cx="3929090" cy="1143008"/>
          </a:xfrm>
          <a:prstGeom prst="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</a:pPr>
            <a:r>
              <a:rPr lang="ru-RU" b="1" u="sng" dirty="0" smtClean="0">
                <a:solidFill>
                  <a:schemeClr val="tx1"/>
                </a:solidFill>
                <a:latin typeface="Cambria" pitchFamily="18" charset="0"/>
              </a:rPr>
              <a:t>4 этап</a:t>
            </a:r>
          </a:p>
          <a:p>
            <a:pPr algn="ctr" fontAlgn="base">
              <a:spcBef>
                <a:spcPct val="0"/>
              </a:spcBef>
            </a:pPr>
            <a:r>
              <a:rPr lang="ru-RU" b="1" i="1" dirty="0" smtClean="0">
                <a:solidFill>
                  <a:srgbClr val="0046D2"/>
                </a:solidFill>
                <a:latin typeface="Cambria" pitchFamily="18" charset="0"/>
              </a:rPr>
              <a:t> Коллективное обсуждение сложившейся практической ситуации и путей ее решения</a:t>
            </a:r>
            <a:r>
              <a:rPr lang="ru-RU" dirty="0" smtClean="0">
                <a:solidFill>
                  <a:srgbClr val="0046D2"/>
                </a:solidFill>
                <a:latin typeface="Cambria" pitchFamily="18" charset="0"/>
              </a:rPr>
              <a:t>.</a:t>
            </a:r>
            <a:endParaRPr lang="ru-RU" b="1" i="1" dirty="0" smtClean="0">
              <a:solidFill>
                <a:srgbClr val="0046D2"/>
              </a:solidFill>
              <a:latin typeface="Cambr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72000" y="5072074"/>
            <a:ext cx="3429024" cy="928694"/>
          </a:xfrm>
          <a:prstGeom prst="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</a:pPr>
            <a:r>
              <a:rPr lang="ru-RU" b="1" u="sng" dirty="0" smtClean="0">
                <a:solidFill>
                  <a:schemeClr val="tx1"/>
                </a:solidFill>
                <a:latin typeface="Cambria" pitchFamily="18" charset="0"/>
              </a:rPr>
              <a:t>5 этап</a:t>
            </a:r>
          </a:p>
          <a:p>
            <a:pPr lvl="0" algn="ctr" fontAlgn="base">
              <a:spcBef>
                <a:spcPct val="0"/>
              </a:spcBef>
            </a:pPr>
            <a:r>
              <a:rPr lang="ru-RU" b="1" i="1" dirty="0" smtClean="0">
                <a:solidFill>
                  <a:srgbClr val="0046D2"/>
                </a:solidFill>
                <a:latin typeface="Cambria" pitchFamily="18" charset="0"/>
              </a:rPr>
              <a:t> Обобщение результатов и подведение итогов.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12" grpId="0" animBg="1"/>
      <p:bldP spid="13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MO7659_0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26" t="5263" r="7894" b="10526"/>
          <a:stretch>
            <a:fillRect/>
          </a:stretch>
        </p:blipFill>
        <p:spPr bwMode="auto">
          <a:xfrm>
            <a:off x="3500430" y="714356"/>
            <a:ext cx="2286016" cy="213853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3500430" y="1285860"/>
            <a:ext cx="2286016" cy="128588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Логико-математические сюжетные игры </a:t>
            </a:r>
            <a:r>
              <a:rPr lang="ru-RU" sz="2000" b="1" i="1" dirty="0" smtClean="0">
                <a:solidFill>
                  <a:schemeClr val="bg1"/>
                </a:solidFill>
                <a:latin typeface="Cambria" pitchFamily="18" charset="0"/>
              </a:rPr>
              <a:t>(занятия) </a:t>
            </a:r>
            <a:r>
              <a:rPr lang="ru-RU" sz="2000" i="1" dirty="0" smtClean="0">
                <a:solidFill>
                  <a:schemeClr val="bg1"/>
                </a:solidFill>
                <a:latin typeface="Cambria" pitchFamily="18" charset="0"/>
              </a:rPr>
              <a:t> </a:t>
            </a:r>
          </a:p>
          <a:p>
            <a:endParaRPr lang="ru-RU" sz="1600" dirty="0" smtClean="0">
              <a:latin typeface="Cambria" pitchFamily="18" charset="0"/>
            </a:endParaRPr>
          </a:p>
          <a:p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000100" y="2928934"/>
            <a:ext cx="6929486" cy="1643074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ru-RU" sz="2000" dirty="0" smtClean="0">
                <a:latin typeface="Cambria" pitchFamily="18" charset="0"/>
              </a:rPr>
              <a:t> Это игры, в которых дети учатся выявлять и абстрагировать свойства, осваивают операции сравнения, классификации и обобщения. </a:t>
            </a:r>
          </a:p>
          <a:p>
            <a:pPr algn="ctr">
              <a:spcBef>
                <a:spcPct val="0"/>
              </a:spcBef>
            </a:pPr>
            <a:r>
              <a:rPr lang="ru-RU" sz="2000" dirty="0" smtClean="0">
                <a:latin typeface="Cambria" pitchFamily="18" charset="0"/>
              </a:rPr>
              <a:t>Для них характерно наличие сюжета, действующих лиц, схематизации.</a:t>
            </a:r>
          </a:p>
          <a:p>
            <a:pPr algn="ctr">
              <a:spcBef>
                <a:spcPct val="0"/>
              </a:spcBef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3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9937" name="Picture 1" descr="D:\Documents\Pictures\b1274ca799faaf0b044db3cb5752c31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4214818"/>
            <a:ext cx="2000264" cy="2053605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2643174" y="4643446"/>
            <a:ext cx="55007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Cambria" pitchFamily="18" charset="0"/>
              </a:rPr>
              <a:t>Такой комплекс игр предложен </a:t>
            </a:r>
          </a:p>
          <a:p>
            <a:pPr algn="ctr"/>
            <a:r>
              <a:rPr lang="ru-RU" sz="2000" dirty="0" smtClean="0">
                <a:latin typeface="Cambria" pitchFamily="18" charset="0"/>
              </a:rPr>
              <a:t>Е.А.Носовой на основе блоков </a:t>
            </a:r>
            <a:r>
              <a:rPr lang="ru-RU" sz="2000" dirty="0" err="1" smtClean="0">
                <a:latin typeface="Cambria" pitchFamily="18" charset="0"/>
              </a:rPr>
              <a:t>Дьенеша</a:t>
            </a:r>
            <a:r>
              <a:rPr lang="ru-RU" sz="2000" dirty="0" smtClean="0">
                <a:latin typeface="Cambria" pitchFamily="18" charset="0"/>
              </a:rPr>
              <a:t>.</a:t>
            </a:r>
            <a:endParaRPr lang="ru-RU" sz="2000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214546" y="714356"/>
            <a:ext cx="5000660" cy="28575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1400" dirty="0" smtClean="0">
                <a:latin typeface="Cambria" pitchFamily="18" charset="0"/>
              </a:rPr>
              <a:t> </a:t>
            </a:r>
            <a:r>
              <a:rPr lang="ru-RU" sz="1400" b="1" dirty="0" smtClean="0"/>
              <a:t> </a:t>
            </a:r>
            <a:r>
              <a:rPr lang="ru-RU" sz="1400" b="1" dirty="0" smtClean="0">
                <a:solidFill>
                  <a:srgbClr val="FF0000"/>
                </a:solidFill>
                <a:latin typeface="Cambria" pitchFamily="18" charset="0"/>
              </a:rPr>
              <a:t>Логико-математические сюжетные игры </a:t>
            </a:r>
            <a:r>
              <a:rPr lang="ru-RU" sz="1400" b="1" i="1" dirty="0" smtClean="0">
                <a:solidFill>
                  <a:srgbClr val="FF0000"/>
                </a:solidFill>
                <a:latin typeface="Cambria" pitchFamily="18" charset="0"/>
              </a:rPr>
              <a:t>(занятия) </a:t>
            </a:r>
            <a:r>
              <a:rPr lang="ru-RU" sz="1400" i="1" dirty="0" smtClean="0">
                <a:solidFill>
                  <a:srgbClr val="FF0000"/>
                </a:solidFill>
                <a:latin typeface="Cambria" pitchFamily="18" charset="0"/>
              </a:rPr>
              <a:t> </a:t>
            </a:r>
          </a:p>
          <a:p>
            <a:pPr algn="ctr"/>
            <a:endParaRPr lang="ru-RU" sz="1400" dirty="0" smtClean="0">
              <a:solidFill>
                <a:srgbClr val="FF0000"/>
              </a:solidFill>
              <a:latin typeface="Cambria" pitchFamily="18" charset="0"/>
            </a:endParaRPr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>
              <a:latin typeface="Cambria" pitchFamily="18" charset="0"/>
            </a:endParaRPr>
          </a:p>
          <a:p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71538" y="1142984"/>
            <a:ext cx="7215238" cy="464347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46D2"/>
                </a:solidFill>
                <a:latin typeface="Cambria" pitchFamily="18" charset="0"/>
              </a:rPr>
              <a:t>Характерные особенности:</a:t>
            </a:r>
          </a:p>
          <a:p>
            <a:pPr algn="ctr"/>
            <a:endParaRPr lang="ru-RU" sz="800" dirty="0" smtClean="0">
              <a:solidFill>
                <a:srgbClr val="0046D2"/>
              </a:solidFill>
              <a:latin typeface="Cambria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</a:rPr>
              <a:t>   Наличие завязки-сюжета, действующих лиц и следование сюжетной линии на протяжении всей игры</a:t>
            </a:r>
          </a:p>
          <a:p>
            <a:pPr lvl="0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</a:rPr>
              <a:t>   Наличие схематизации, преобразования, познавательных задач на выявление свойств и отношений, зависимостей и закономерностей</a:t>
            </a:r>
          </a:p>
          <a:p>
            <a:pPr lvl="0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</a:rPr>
              <a:t>   Абстрагирование от несущественного, приемы выделения существенных  свойств</a:t>
            </a:r>
          </a:p>
          <a:p>
            <a:pPr lvl="0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</a:rPr>
              <a:t>   Игровая мотивация, направленность действий, их результативность</a:t>
            </a:r>
          </a:p>
          <a:p>
            <a:pPr lvl="0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</a:rPr>
              <a:t>   Наличие ситуаций обсуждения, выбора материала и действий, коллективного поиска пути решения познавательной задачи</a:t>
            </a:r>
          </a:p>
          <a:p>
            <a:pPr lvl="0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</a:rPr>
              <a:t>   Возможность повторения логико-математической игры, усложнение содержания интеллектуальных задач, включенных в игру.</a:t>
            </a:r>
          </a:p>
          <a:p>
            <a:pPr lvl="0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</a:rPr>
              <a:t>   Общая направленность на развитие инициативы детей.</a:t>
            </a:r>
            <a:endParaRPr lang="ru-RU" sz="1600" dirty="0" smtClean="0"/>
          </a:p>
          <a:p>
            <a:pPr>
              <a:spcBef>
                <a:spcPct val="0"/>
              </a:spcBef>
            </a:pPr>
            <a:r>
              <a:rPr lang="ru-RU" sz="1600" dirty="0" smtClean="0"/>
              <a:t> </a:t>
            </a:r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3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1" descr="1068-55779-1549_selecta_syuzhetnorolevaya_igra_picc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29454" y="5372445"/>
            <a:ext cx="1781156" cy="148555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data:image/jpeg;base64,/9j/4AAQSkZJRgABAQAAAQABAAD/2wCEAAkGBhQSEBUUEhQUFRUWGBgVFRYUFxkXFBcXFhkYFxUUFBUYGyYeGBkjGxQXHy8iIykpLC4sFx4xNTAqNSYrLCkBCQoKDgwOGg8PGiolHyQsLC8sLy0sMCosNCoqLCwsLCwvLCwvLCwpLy8vLCwvKiwsLCwsLCwsLCwsLCw0LCksLP/AABEIAQsAvQMBIgACEQEDEQH/xAAcAAABBQEBAQAAAAAAAAAAAAADAQIEBQYABwj/xABHEAACAQIEBAQDBAgEBAQHAQABAhEAAwQSITEFIkFRBhNhcTKBkSNCUrEUFTNTYqHB0QdjcvAkgqLhk7LT4hZDc4PC0vGS/8QAGwEAAgMBAQEAAAAAAAAAAAAABAUBAgMABgf/xAA1EQABBAAEAggGAgICAwAAAAABAAIDEQQSITFBUQUTIjJhcYHwFVKRobHBFNHh8UJyMzRi/9oADAMBAAIRAxEAPwDW3bxzHU7nqe9J5x7n6mmXTzH3P50k182kccx1XrQBSd5zdz9TXC83c/WmEU57LKFJVgGEqSIDD0/OpAkcCRei4lo0NJfOPc/U0nnN3P1NGXh1w2TegZB1J1IBgkCNgfUbGo6qSYAJO8ASYG5/33FTIyWOi+xYseSqHxm6rRO89u5+td5zdz9TUXE4tUXMxgHbrPsKqMV4pC9AB/G0E+wH/erxQTS9wFbCPMLA0Wh85u5+ppfOPc/U06zgrjiUtuwkiQJEjcb/AC+vamth3DZSj5ozZcvNHeO1VdHM1uZwNc9Vj1ke1hd5zdz9TXec34j9TTbSFyAoktoP6k9gINOu2SjFWiRGxkaiQZ06VjnO1q1svLpa7zj3P1Nd5zdz9TUTC45LhIUyR6fzHcetWmC4TdujMqgL+NzlX3Gkn3iPWiI4Z5HZGg2okcyMW/RR/ObufqaTzm7n6muORrjW7N61eKIXcodFjdJEgnb+tNtqWICgsTsBvG89qrK2SF5Y/ceKqyWN4sJ/nN3P1Nd5zdz9TUS9jlVlVjBbQaHTWNe2ulOTGIXKA8wEkfnrtpNRUlXqtcqm2cW6kEMZHr/KtDgseLiyDB6jtWZVCQSASF1YgaKDsSen/adqfh75RpXf/ehoeeJ7mgmxyQs0TZRpuFcN4jteaLQYsc3lkqCUV4JyM34oBOkwBrAoPE8Gy8yEx1EnT1HpQMdwi3ixnByvARvVJzNbbupOvbQAggkFOFcSa2zWrqkIGCKx1FvMuZbV155jlgyJAzhSToTmBTc0RNjvApcx7on6qJ5zdz9TT7d1u5+pqbxPhmXmQcvUdv8AtUC31omKUvFgpqxzZBYTLvxH3NIK698R9z+dIKq/vFbDZNfY+xq54tx23Z/R7WIyrhrtlftTp5d0AZCT90EAw3Qgd6pzQn41YxNu1ZBzXLNo279tlMLlKqJJEGSpPtTno2cQxyuq9tPC9fygcXF1jmDz/Cv8P4gs4jD4pMOc1jD2goufddsrlshPxABVE7TNQnRrKKVu2Ldx3Q/avANpTLKp6kzEj8VUmKu4hUezhhYFq8gRy4MoBm+BV0IIaI6RUd+GHEk3calp7hhVVZ8u2g2VJPUksT6+lR0jPHihG+wALsbnwFflYMwsjSWcOaneKuBC6Qq3GtqT5iskGVaQy+06j3FUfAOHW3JZ0VigQKWEkbk79dBVnhbl23lw/lhrCEtbu59UQj9hl3MHQGdo7TUbw9hLtsXPNUDUBSDOYLPN6TIoaN7o8O6PNyryJ92CmUBIjLH7/wBLUNiracPJv4m7hUF8gXbJIbm5gphW5TmPTpUDw1eP21xcRcxM22Nq5e6qjMEhYEAnX1mht4twKWfIxHnl0us5S3aY6mQCDGUqVbvQLHibDoxukXbWHdXsg3UIYGFYSqyYJVwPamfSAkfg2MbR0HHU6XVJOGDO80dz+VITxjhghujTFsPLOHGrC7pm5Y2kA5tioFM8Y8RyXWQTma2pnsJZSfeBQ2sBlzKFFwpoxXWY0zHeJqo4hw7FYu8LmI8lVYBbi2yxIRdQqk75pM9ppPh4YBKHnQC7s68KA8AmEMXVSBx1HulW8KxxS5nLKwBOimeQ7g+vWtzwGxcVcVnv3bq/o7i2jnltqc0BQN9NJ7ACszxLw1bCZ8NbVbi6wugdeqGTHqD3AqdgcZirNlQlpHZ7bWbiu8eWGPKwI+PKJEU5jxcZkbI11XYN+Rpa40ddHt2h68VacCwVu1dRLaKistxIUQPhBE9/gqTYxgwosK6k3b7KmXqiCAWb0BIn1cdqrsW1xQHswbltg6BtFaJDIx6SpYT61HZruI8y7dUWrrqEtrOfy1TVZYbkvLGPQdK88Y+sOZ504663w8a1v0Q8sTi6m7EfhQvFjZb5MxlznTcQ5aaj+Goe8GzasoVFPKCXYBixPWco17nemcaxFw3LX6RBuXSZ8pWyTmHKOvwwdfWn3sDiLWMz4dEKh/OVrh+zDbtbZRrq2oj8U9KfwmMQtikIFjfyOqO6yoA3jX35Feh2rRstZtedhwJdsUjuA7h1yoLanoNN4kAd6pcdaFm4bbsqw2UM7BVgrmWWPXL/ADmqS74ft3y1zFol29cJa4+ognZU1kKohR7VIe5cxKizi7KuLShPOZg3nwfs3KRKsBM67sa7F4jDYiLI3TJt4jbRK4YZo3Wf+W/grK1i/LZSty00mBkuK86EwVHSAdas8ThLeJtsyqucrlZdF8wCStq6wBPlE7xuPSQc1hPD+HtPnt2URwCAwGonfrWh4bgrhIZNPfYjtSF0BkcDBZI9FtNFbLeRaB4e4pcWLOIDZs2QHKAFJXMttoY65QWAGaFK5mJM1YYjg5zSkQeh6e1TRgE8wXDbUXIjNAzR2DdqkrQM0hbMablPEeKBje5myx174j7n86RaW98R9zSCipO8U8GyQ0gUdhrv3+felNIagKyZeu5VZomATA3MCYHrUTh3Gbd6ch1AQkHcZ1Dj30PSp1YPhHA8Vaxxu28Pdaz5jLmAgNbZsq5SxAI1B7aUywWDGJa8DvAWP6QuIn6ktJ2K0nGPE9nD5gxlwJCDcyCV16AxE9Jo/CONLfWRA1aBmklVOXP7ZgR8qh8Y/wANzi7ty4t4KwyoQQWt51AlAd9ARJA3aI0NC8LeF3wb3lulGaVUFSTCxmy6gR8QMUfiejY4MJ1jrzafXkhocY6WbINlopp9rDNckKhaN9oHaSxifTehs0AnsCfpUTivD7ouC0cYLVq4Edwv2RDEEKBd3yny9upFIWDMauvr+kXPIWDs7qdctMphlKnsevqDsaPhOHXLuttCR+I6J/8A6O/ymmYbhtwYK6j4hL+QM1m7Od0hTy3D9+NvUEg09b2Iv8PvjFXAWa7bQGwDbCpyEqp311k+sUf0fBBKX9Y7u8uPHihHYqQgZRrdWo+KHllg5UZDDEGVnQ7/ADHrVW/iBAYCsR30H8iZqu4vYWzbS1aWFAZwJ3adJJ31J+tMfwpFtnuXnNxQSCvLbGUSAV1kT+dbMgw1Z3k046DjSatGRjS8WTy/ytJZvh1DKZB1Bp9VPh25KOOzD5EqJ/361bCl88fVSFnJc9uVxCUV1JFWPCuGi4GJJ0FdFE6V2Ru6xe8MGYqAKMuDciQpijYW0FvANsDV3euwwUdR06UbhsG2RpLzVGvVDy4gtIDQs2ghhPfWre7iixCWzqe3SonGFGfTtrQMGHzDJvUMcYHmIc+G6lwEjQ8rTXrNzyxlILDcnrSWLwO+hG4O4NVdi7fN0Tm/pFE4yALnrAmtsdho8UOuaCCNNUvEXayEjnoqK98R9z+dIK66eY+5/M1y0mkHaKdDYJWplONMqoUhLXJx44dIhnIzZVAJyqF8wmFG0yJYj7onenLaJVmEQpUHXXnMCB2p2EUeYGKZlUS5ico6P8tdNdC1MMDjDhJC8C9EFjGNljPgkxXirKoTD2x5rDMJgWwSqu4B++4znTTUamq7B8UV3ZOYMBmPmaOWJOaR1OxJ21qw4/w03fPa3E2lsuuUwwLAqpU7AQo9xScK4U3lHMtvMis7Mr6kE6khgYY66SBpTXFPlxrBY4WB+1hhOqiZm48U1hIg7HQ+x0NVuI4zb8sWOI4e7cCgKt60pdbirsWAMq2gnfWSN6ZjOPIhIQZo6kwv11mj8C4icSpKDMQxXk1mAGO/aRSjqHxszvbpzuiPJMJ4MzQ52iBhcbaa2bGAwz2bLkG/duKULKN0QEkksBHYAnSrP9dFM2HNq43mslxbigeWuUc4c9DyCP8AV6VJ/QrkgG24zEKCwgSxAEnWBJouL4TdtCXSF6sCGUe8aj5itYHSU6SJttogm7Oo3J+iDDIQAzNrYP0Wb8Q8Oe4Fe0AzpIyExmU7gE7MCAR86ov0nEMPLFjEHplaQg92OkCtVe4tbRipJkbwpIntI96kYTEC7+zltYgAzO8QdtPlWkWJlhjAcywNiUyLnsFg0PJReC8PNq1DkF2JZyNpMaD0AAHyqdNWCYBrYLOoIA1ykFk1mSNPnE0OCE8zlg3GtmASwIBbUzBH/ahWsOJuQG9yUL/IbsPZUSrLhvEvLyrG7cx7g6VHFp2Q3AFhWVNTzSwBECIjmHbrVXxfigstlnPcHxCYC/6m7+g/lRMEM8bw6Mb/AIU0J+wr3jdqHDDYipHArEhn67Cs1gfFn6QRbu5VGyMmoLdFbtO0jvV1hMQ9s5JyzvPrRTm9Tic7gaP5WMkT2x9Wd/0rZsImYNcI16Haq2Crs9r4Qf5dqi4lxmIYluxB609cfFvKBrO9ZyTxudVZas3xtVZE4De/wpQ48wnQT+VRP0lmYkmSaizRbB3oT+RLKQHHRECFjNQEG78R9z+ZpBS3/iPufzpFoGXvFbDYJTTKeabVArBHwSlkxCqJYpbZR1JDNoPoPrU3D4xLd5cIOZ3RnuMNgSOVT7gNA7J61R3cZdsOt2ygukAo9stlLI0GVY6BgV69CajqL4HnKUGJL+cc0m3mIy+USNcoQ5AfSav1Gey4ijt/2218Bv6pdLE9z3Abbq84GyW7GKe4GNsWEzhfiOXPATXfoPlReFcdw13CYp8mJsJbt5bjYhSSFIYyiySRvp7VSWuLuLZwvkvmdrb3b8RZKIFYqh3nMCsfxE0S5xS8oaylkOl7JnulwPLCtLApHNI2r1EGLZCGMNHsk3+kPJh3PzO21Gn7WVbhIS4iMzXRc8skXNOUtGWB6TW44IgS9aW2iooLcq6Lqp6bbga1muIWXu37T2srICBcOaCmVs0x10NXB43awrpcvZgnMAVUtDEaAga6ifnSjGSyTMDRqSDY8fJM8RlMXiAo2Dxlh8dZROIYhwLwz27s5Myv9mk5RMuMoHtrpVvxPiGEwWOvX3xbNccMrYO2TcNxiqhVa3JCkADXl319aK34lsZkOEsYm46MrxcUJbYIc0ZyNDoIPcipdlQ7Nea0tu7dZncaFhmJIUuBrAgUygxrcLh9Wm72NA7bmgEpbhTK7Q6Ustx+6AzF2NuSpOXcEopy9djP0q/8G2SuDxD2rrNddFKuwkopLrmVY7Lm9SorP8T4uExNwQ2cMdAmbSIBggg6Vb8JxmIZFv2eW4pZMl5cq3bWhysBtDahh696pjC9+HaNBdHw51XJNsUM7A1pBoDSzalHwrhkOZHvgypYm632sGT5v4pIrS/rdLWDe9dt3LgN8ZUsfGW8tBy6jSA061nk8SYkHk4baW50fzV8sevKJ/nRcPxi7dS3Ze01vyS73bhjLdvOWAa1H3Id212lR0quExEkZfJLWg0Fg39LS18ZfTA0jXdXl7jdh+Hi7kvWQ14KqXAS5ughVUgEwpA36RNef4XhyYl/tGYiAwVWg3GY7E9RqNP4q1NviF5j5BtqllHN3z82ZmLAhUFoCc0luo0TprWb4x4fe2xOFm7bJkJcAW4hOpCkcpWTp1Ex0pkZWygGw22jiPGwFthSIg+N168av6ovHeBJg7oW3kUkKXS2SwVs3LJP3tenYVqgoYsQS0GCZAg+smsnwbgbs63MTKBDmW1bAJZhszs+mUbwNyKnYXh3mOtxy4VHZwkjnMiC5A0gjYdyCd5ExrYnV2hQ8bN8Ft1pprGAmuJFA6q9KDqR7Lr/AD2prD0j33rvNPQAe2/13pppC4jgiQDxXUWx1oNGsda6PvKXbIV74j7n86q+K8WayVCqCW6k6DUDYa9as7259z+dUfiJf2Z/1j65T/StMOxr5w1wsaq8TQ4tBUW7xa8334H8IAH11P8AOgYe3cvOEUu7MYAzHU/M6VquKXLn6APMVcrm2yIuUCyi+vxF3kd4kzVc/EsMWw+XzLKqpW64Ym4EBaRyqASwO47+lembhY4zQobcFvHOCwlkfMc9hxUPFPicM3lXIBiRmGYwdoYNqNDRbWHxN3D3L/mBUToOUtqAcsCSAWEmetP4p4lNu6/lKWQWxbCktaCKgMIAHzNAOuYgyTpUi14ia1aNm/h7ascMEQgE5phlJkwVzFpgSGEHUVIwcAcXED6LDrXENysFmj5jjoUzg2GhM7SWfUkkk5RsJPzPzpniXBFsFevEpltbI4JW4wyjWCDMtAjqDIPSfwbDO1pDdK21I5WILO6DZ1tKJjpJyjYiZq8scHw11FS47Xch8xVYG2AQSfMCADMQTuc0enVfh+jsS6frXAAXx5eASnHYttFjTrxpYLwzwbE2bCG/9kodXysYuZXVlti4Ok5WIB1ga9K0bXADHpJ30HcxsPeo/iS2Thblw5jYe6rMpuw4FsgBkUqQqIFUQIJjru1RexuTyLNjK9+4eU3DAMCBcuNIjVhCzvodJorpDo4Pma4bHTTnvawwmLyscCdvdLRzSVicV4hxWExYsYjy2iJCREehHp61tc/vrtAJJnYADUmkOLwEuGLQ7W9qTKDFMlBLeCUUw3tSAHcjcIjv9coIFNvMTbLLAUhobvlUsxUEjYKdzv7Ei3wdokeW4VTGdMki3cBUKc9smQVkArMHTXWhzGWtzP2/r+ljPjQw5WalVAxSyQZDDdWVg466oRO1EVwRIII7jb61ZXFIxSBGUOLDqxIGrFkNsZARJ0dsoP51D4owW6pyMpdS1xYErzBUuXANATJBIn7tRlDu7yVYsaXODXBAUzPuCf8AlzAD+bfLL608UFOUsACx+JiIAE7SSQBoIA3MfOlS/NvzIhJjMdCCGy8ynUDNp9O9EvgmlAcxhoDTy/2txNGzRzhdoxFNVQNB/KlVwdtf97HsaWhNRoUUDa4V1LXRXLlxouH60Kj4br8v61rEO0qu2QLu59z+dVPHsMz21CKzMG0Cgk/A06D2q2u/E3ufzovDzF23/rUH2bl//Kr4f/2G+f7UOeWMzDcBZZOA3TrCj3YT/KaPa8Nkg53idIQSfqf7VcpiF+HMuYaRmGbT03p81eTHTg0dPRb/AMl7xuqnE8EQrcZpkqxMMYkgkkDp7a/OtJxXwth7iIbgIQlM2ViMrXMqebbaJUkkBhswIJEqKrrkZTm2gz7df5Vf8O4b+kYS2mJClQFGQMebyzCG8Qfi5VJTYGZkiA96GnfMX5zeyR9JEtDKOyrcLwtL1pxdNxyMoDNBO2YloADEAhAIgBdNzOV4LxFL+HveUt1MpaC6wuby2uISRK7JlOolbpERW94jgWsl79pgBqzKQerZjACPmBLExlkFmgwYEPAeHrnlquS2iKxItE6GbkuxyrrMZwCDOgJABU+kzmsvBI6GbOs7wzw9dtjE+aUu2r2bRiyi0iqzPcIKMcsOsZuY6QB0oPFX+H2Jcpcsv5t1bcuultyASvmrLkEMQTBIOu28exWMMVYc0gIFLMSbpYGZJEL1J0G56ULHYm3ZtzeuBVLfE5gSTKqIA7fQazVSLU3Vr558N+Hr+Ix4ssr50M3cw1RV+LNMR2EncivU+KYJkQhwQCNCRlhlUOV3IJA6qSDB7a2XiDxJhLV6w7XAXDNHlnMMrIZNzIDmWACB3AqLxrGnEW0LWwiPBWCGxDZCpKRELObRTqxEECQCHisMycAu3GoK3hndGdNjuFDdM2GFtiCLZd2GXRQM2XnBgkliwjYDrFaXhNrzXfOzFEhxqw8zzGuRKnmVRlIy9eXtFZrBOly8blu5dNtQy3S2UJmJzFXlQSehG+qCABVlZ4lcw2IRQQQVFtRczLnQkkZ7usNbygSRrn1pZLhI4HNfuNd9dTxVRIXkq04l4cs3sLdARUIlxkGUErzw4GhkjfcbyDWOvcZtqrqmW1ads6s4JcootlEKmCLZdgBqTlOgFaDG+Ibr23s2LDF2Us2Z01RXa3dS3B+I5WAJHUfLGccueaczoyB2XMlxWVmeQtqVk+WsAqN9ubUmMoYP5QYw6kDtG/HTzWrTlNlXeSQWtOX+FnVGJLk5U5JGXPm0DIRGUDWan4ngt9c7k2igLO6AlriqWRirEcpHJJIDEEmAap+EYjyHJN1AEC3cuQDMbTyFJHwzPzOtanE+LLSZwAfMIyC2y5AhaPjuEi3AzAkgmdI3Ap42PqxlIpDvFuNaqlt4kuwuaw+kOIuhlBZs4HLpIX2CHYg0eofDrEDOSSzBcxIAJI0kAbDKqAAz8M9am14zpF7H4hxZ7K9LgmubCA5dFdS11AItdRsN1+X9aDR8N1+X9a1jPaVXbKPd3b3P51j/ABh4jbDXrBTzJUrcyyFtPlcEBmgk6rqB3Fa+9ufc/maxX+I3DHe3buIubISrZZLANqNB93Q/UUX0cWDFjP4ofFA9QaWCx2ONy+90AIXdrkKfhLMWhTvpNa5fGN39Et3C/MBdsvrBLQpt3R3aOU9i01iGWDB0I3B3HeR0omHCl1zfDIzRrAkSQPb8q9hNh45qLhskLJnR3RW/4P40sFBacupPw5gotKZ5F5dQsgatPWa9J8J8TuOcjgSiBVs2ssKJnzGzGSYKCdpz+9YzG+DbbYO7bwyi5na3dssjcmblRmtrzNkPNJHLzb8lXnhThl5EHmNkcKlq/bQRdOVQIu3JkLOoy7gDm1IpUJYcI8vadL1Hj73WpkM7KcNRst0l5jEW312IKf8A70PF3LoA8u0SZIIYp1BAI5+jZSR1E9aj+HAFRkByhL11VUAAAHmgabc9WxYfibfsO/8App5G/rGB446oF4ykhQ7GOU5VbkuGAbbaMGIOg/ENNxoYqRSYuwjqQ/MOzKDGg1HLofaov6qUEgXsQBEx5jHv1YE/zrRUtQuNYC0cpayLtw8tq3oJO7HUQoGhYnQADqdc7c8IOSzOty0WP/yFVkiAYgMcqgjQekk61tsJgbaNmBYsRqzEs52MZmBMem1GYAgAsxBkEQNiCD92snwh5FqwkoaLzq2t1WCvbZ7jArYvE8y3AC3mqrNC5o13Bga6VcYS+t9Y/R2Cs0LqmXMggHPnkOQJnSehO5ueIcLVkyw1wTlIdpOX7oBcaDNExrHepOH4cqpGZ9MpgfDmUbgFZGoBiegmTvV0ObQ7fddmACz/AP8ACxzBls3VcA7NaIAJ1AfMGg+/aofEPBt52RkQ6TKsyqDmIJcMLhOb0Ohk7aVu84n4m27f+2mq45eZtu3p/pqseFZG7M3dd1iwZ8MYn4Rh0AnSDbVdoJkGZ9Nj10NQOKcKOGKtctw3MRzo8Qo8xjGsQiiY0gDsK9LDbczb9vf+GqjxDw+1eC+YofnI51+7kYkE5djHtMHpW81PaQ/UKWPpwIWWe6Fyg6Fvu6llMZgrADQldQN4g7GlFwdx9aBdwGHjzLbsAL5uXZF1gLgHlu0iVDkhSp2hmGogULE2Wsxn80EKTLAkRqcrz3IUSCfhnXUDx8+CiHcJvlv+06ixztnhT66hWL2YAww0BhhDCQCJHsQfmKLScgg0U2BBFhdR8N1+X9aBRsN1+X9a0i7yh2yj3viPufzpqU67ufc/maalYSaOKuNkzB8GsYiwbV20lxrRCkEQxj9m+ZYYyp1111qbjfBGEvKqvh7SDQk2gLbgjoGUbdwarcQHR1vWtXGjL+Ne3v8A76CrTC+KcO5GYtbYaEMDA9yP6xRfWTOAfG4+h2KXT4UnVov8qZYwy4cgBPs0XJbdRJtoTJtNHNkBAgjsJ2km4gRAvJ8SLusHPb3ZdN9OYfxAdzMa54kwyEub6xGwk/Paq7DcQ/SbwXD+ZZQc1xwhPmgyCi2grLmP4iJq+Hwc879AfXZL3xlmrtPNajw282s+ZYuXLlweqkkK2/VVDfOjcQ4+tp8rGdM5K5YClsswXBYz0UE0uBxKotu3lK5QEUXFdJyrAAJQKTA2H0o13hoa4LpRS4GQE65eYtKyujSd695GwMaGjgEsc7MSVCxPie2FbXa55WuVQSATmBdwMhyMAZ3FOfxCuZt4UJ5jDIVt+ZqskPzaMCcswDNDPha2oBQFCmUAq0klAwDNnRgTFx9Y+9Tk8MqsqpYIQudA3LcykkF+SROxykSABtWiqVy+KLWXMGLRbD5VUF9WCC3lDfGW0il/+JEzogMybYzDKF+1EpoXDHQjUAxPvB8VwFLtxXdBIgkAkKxUypYBdSC077gdqDZ8OW1KEKOQrkkzkVGZ1RDlkLJg9wAJ0FcuSYjxAENwMGi3lYt9nlId8qQfM6kHeIjWlbxBqBlY5wxBU2mWEHPJW6dpFSMVwkXPMJ0L+WpKtt5b5kIlSJlj3rjwrqxLFQ4BJAMXAA05UA6CNPrXLuChJ4ttkZpYaWzACsctzMc3I5gKqMzTqAu21Fv+IFtvlMkKCCwCxIsm9EZ5+FTrETGtEueG7TBFa2pW2hULJynMApZgAJbKInsT3qDb8JnKoN243MXaSCCChtFTyz+yOQGegNcpVxhcctxQyXUYT92DE6wYbeDVb4nxJTDswYSraR3yMBsfWntbXCrOYFnIGe62gCKYJIAACgHQCSTHWaj8UsLfsMFkgg5bz3TaBYiAyRMj/lCkdwao/YgKzRqFU+FsPbKsHBKLki05DJLL8WWIJ5QsGeZWJ12Jx2zbt3rDW7bZbjMjpbIVOUArcYHQKGOU7TmHUVRWLjhrYw7FL1wC1ZJCm2FPMQ8HWCDBIYEMoG00x8fc/S2XFSzqxEBgVGVeUKxjlAlipjVp+7FecsugJrTy48TaY/xpLsBTS7F2LfeCkacwEEDN0JME6aajfen0O1tJMkyxIJMzrMkknpvRJrz0htxpPIW5YwEtGw/X5f1oM0XDdfl/Wpj7yu7ZR73xH3P5mkSlvfEfc/maYGgSduv/APaxkHaKuNkSgYC5hr190vILvljYFQJieY79QABuTsdKd+jNeVirhLSFRdaYeH2yyNvUb9NjQ8D5SXi7BmUFfLuFULc2ZQ7cwfLlYQFjckAQI9H0RgWxViJyBfdHj74JLjcS51wxXY3PgrrgvhJGH2tm3bAJOQKS+vwZ7hBmAfhB9+oGkxWISxaAlVHwqpZbYPsTCj6fKqbiXi1MPiFseWzfZteukETbE8syYJJzdRAX2oXDuOX8VcY20HkqIAzKVc6ZvMYqZWGAITYzq2oHqiCdUlsDRGu3b11L1lFZyVgi4bYNpzEBnWFdGU5gRzCO5EXWBsuLYF1FLBiJUggiTBkgax6UPhXD1s2kQG4TAzNzanLHyAAAA6AAVMIGn7Tf+KqgKCbSXLYhuT8uw9aU2xJ5BsO3r6025EN+0/6uwpTEn9pt/F61Kpp7pKtsSOQbenp60gtjl5Bv6dj60oAkftNv4vSmqBy/tN/4uxrl2nul3liD9mPi/h7ila2Ob7Mf9Ndpr+0+L+LuKVo5vj/6u1cu090l8oT+zG38NDt2hy/Zjb+HsKLpP39v4qbbiF+Pb17CuU0FTeI+GNctAqglWkLkR8zFlAkH7o5p9Cek1XcK4wzZjeW35oUXLlx7hFtUIUrlRhmCnN90AbSSTrqjED49z39ao+P4a0gF3y+fzUEwZYk6Keh5iDrsdelUdoLWjN6XnTcRHmnzbAJ8tgiqzQrM7NmVQMwy6DKRpA9KruIsbigHLhzbQ5SysfPbMGlniA8DYkjfvFX2O4FfyX2F5PMeGdsrG6lsQCUJYR8J+pXlnQGIw963ibUqlyxlXz7gtldWI52VgMvX4dpnl0hbGMugrj/afHE00Mr7oXDnVrFpnt4m0hW4fNRy/mOu2UAhbagzMARHzq/tKQoBMkAAnuY1P1qkwTscQlu1cdVuK6kAMVAY5WLACED8sxGvUa1Z4nD3LF1FZ86XNAexEDSdRqw6kEHpGqvpCEytDmCqu+CKZK0ODbUuj4br8v60Cj4Xr8v60khHaRLtlGvfEfc/nQXQ6EBTlkw05TpoT7HvR7w5j7n8zVZxbiFq2kXdcwaFCsxIUSzQuuVRqTVGhzpaaNb81ziAzXZDxnELtsedbPmpaRfPtXFjOCWfOxB+6TIEbSdtaDwzjVpb9lg4BKoEJy5SnmQ6GNQMhbR4IIJHrV+JPMZReNxOdQFNu4/MnTNbOjiDrEb61kcNYZnYBWfKpYgKWgDSTp8PNuY69a9pgMOZYWlztAdPDmF5+bsPOm62Y8aZHxN4li1881sEKfKVfs1LwSoh4015SelbbwVc8oWlQOttlKhGglASXLg7lcx3boREaCvM+P8AhnEWLdu+6p5V0yGVswkqrKHECJCk1u/8IeJXb1zENdeTksgZtI1eYij8RC50jXxuoDfXfkK/aFtoYQRfL/a9ES4IXn/8vb2pl9ZiLzLr0Fs/PmQ0dH0XVf8AY96Vn21Xf+/rWiFUJ7Jhv+If6Wuw/wAunGyZP/EPt2tev+XUl3MNzL/sD1pWcyeZdv7+tQusqMLJkf8AEPt2ten+XTVtGF/4h9+1rsf8upgcyOZdv7etNVzC8y7/AND61K6yo3lGD/xFzfta7j/LrmtGG+3ufS12/wDp1KLmDzL8X9R61zuebmX/AGP9VQusqObRn9vc27Wv/Todu1ov293btb7D/KqaXM/Eu3b/AN1DtueXmXbt6D+KppcXe/VMswAJuM2v3gum/wCFBVV4og2fiPLdRhAnVdQIjmBMCOsxVyHOnMu56e/8VZ7x1rg3lh+0Q6aEEEFSNe4FVdo0q0dlwCpePW7nlq+iOvMgRwmVj8Sm4whhHTQGBoYmpnDsCSoa7dd7vxjnICAiFAUR0OpI11qbbwbOF848xX4LZZVB0zEsCCx1jtHTWqj9X2VuMgwykwJDBi7W0OhtlhkjmMLmBOvXShOoNamkb1nJQcTiQuOU2l8xl5XFsSYKsGGk7HL68vpRsZfa9dXMhti3rlYc8nrqAYkDXrl66xfcHw1tUz20Vc6gtk0XXUjKNBG2w+GOkULjdoG3mjmRlM9YdwrKesQ31A7UPisKepcWnVExYkdY2x4Kpo+GO/y/rQKPh+vy/rXkYu8njtlHvbn3P51kfHHhy7iPLezBKBlYExodcwn2M9da1174j7n865DUR4h2Hm6xu4VJIxLHlKHwvwAbWHSfLuXAFVXbKyRoBExCDUjKSSCNCSaC3gbEm4WtX/LUhrYKWcrNndi1y4GI+GECkZgBlKjc1ZYTiF20ItsMv4HXMon8OoK+wMa7VIOPW+jW7925YJEAowWzEbLy8o01Vj1ME16rCY3CyutmjjwKST4eZoo7KJb4A9zA27N5mxBCkh7pYWZskBGNsAFkKmRJkxGxqx8K2cMmIdcOLZBtpLKi20usGachVQrlNcxUaZ1B1BqRZxE27dgXAwCTcupITykhQqud2blUsOmY6aRhP8Sf8QbQ8uzg2XNbGY37RgpIK+VZddtCZI6QBrMOEurgvWDcUZQRbB7FgDt2Irr6uIy27Z16sV6+ls143w7/AASu37a3buKAe4M3KvnbidbhuDMfafemcL4ziuB41cNi2NzDMQfiYqEJy+banVSDuvofQ1NquUL2N/NhvsrP/iHsP8mlbzZP2Vnb943r/k0UxDcp6dfQetPYanlbbv7+tcqGlHAuyPsrO37xvT/Jpo83l+ys7/vG7H/JqWIkcp27+3rQrV1TlgTvsR/EPxdwfpXLvRCIu/urO/7xu4/ya5vNhvsrP/iN2/8Ao1JOx5T8Xf1HrXONG5T9R2965dogHzp/ZWdv3rf+jTLZvQv2Vnb943Yf5NSyuvwHbuP70O2g5eQ7dx2HrXLr9+qSyrwM6WxrplYt37oKq/E+GD4dlKrGcTqNNN5KwI3nWN4NSMXxS3bYIVYv8WQRJUlhmkmAum/sN9KwWL8RpauIrq4dX+3DIwRwXzi4Lp5Tl3BPQxp0mlIOoWms8Y8u2v6UDaYgcxBNtjEkhhOUwCcrQR6xNQMbjit3zLAF43CEK6rDKOYFis6KhhfxaHcUa34lwt3KSwHxANc0UtMbnT7sgn3FTL6qqjJBDXASQZ5rjHMZnu21Vc3MKRLSAs1f8XrbuFrYcWyRcbOjLm5WFxUGUkTCOTp1j4qm3MVdvYcXLtuIQsUtySXGbmbsgMERPQzoRXYjw6VvI5ym0t0XNznUkmBliIzHedjtpR8ajWVyqZW6WVZOtoEZmCnqsBgB93ljTShsxZG4ybC/oiSxrnNEZ3pRV2HX17+tHw/X5f1oFHw3X5f1rw7O8vQO2QL3xH3P5mmrTr3xH3P50iUNL3irDZKaFd+E+x07+nzoxFCuNAJ7CfpVYyQ4ELiLBWU8deMUxPETYDn9FHlrcymPMKZjE/hUuRHcH0qm8c4jBlx+iABQOm0x/SsY9wliSdSZJ9T1+pqdil5DBX4gihQCzrHxDTMBMb7zX0obLyJGqLwLxTicG04a89vuoMof9SNKn6TVj4x8c3OIrZ822ivaDgshbnz5fun4Ry7SdzVBicEyEgwcpgxtPb8x8jQKlQvqfw/i1u4Oy6s7BrVsggHXkUHp3BHyqyuMJOtzboD6+lYH/BbHF+FspaPLvOqzrykK4An1Y1aePeKuALFpuZ1LuRowQGND0LEkewaue8MaXFRHE6WQMG5UrAcMOMNvE3LjFArHDgDKySWC3gRs2SO4OkjTWXhLBtYp05srAFSvT9o5BAHd+k7jYnXFcC8a3sMnllFuKPhBJVl9AR09CK0nCfEZuAYi9yl5TD2kAJZBq7rJkyw1JgDKKpHK1+yKxWDfhx2tuC0+ne5v2buPSuciG1ufRu3tVYMXcZSzXEtgiVVIa4DuAxYR20A+dU7HEs0C5d5u7Bd/aKIa3MUre8NHE+S1mk73Nuzf2oF+4q25driqEJYjMCBGpBAmfbWazGI4VdRs11nchSY827BHWSrCQI9qpcXjuiym37NmQaEETrrqo3narCJzjptzUCX/AOTfvxUrB4lxiw1yGYnJDHQo0hAxkgN5oTNEAO1wVZDHKbQvubaAqGhyuhYAlUDbnfbtWcwfCnxOJi4pvowDS2UZM5y3M6iA4zZGmJ+I76my45wa3YIZWQFsoFvKQwRpAPNqIbTSBB2EVhM90IOmyKgibM4AmgVVYTinn4i4lzK9tyiXEJJVRcByiNgQQAY/FO4FWI4XcwrQB5tvdTaYeckCVgGM0QNDPcactVl5hsRv121G3MNQZ+lT+A+IXLDD3cpDHkuH4gw/+W7ddJho7g6waFwmK6y2uTLH9HOjb1sQ0G/pxVngfESNIZlbQBipAe30bzrYMoRME7f6aiPeZzmZi0TlkRAO507kfIQPeVxHgVvEN9oIPwllOUnoZI300J7U7GYOxatsDqxhbbBpJb7upMz8+87VPSGGfNHla6hxQWCxYjd2m2eChTR8Md/l/WgUfD9flXiYx2l6p2yBe3PufzNItLfHMfc01aFlGpVhsnmmGnGm1m1SF4zi+BOuKazlbS4VkAxE6NO3wkGq66hRuoIOhgqdDo3cbV6v4l4CLhW8hK3F5YGgcNyqG9iwg9vYV5nxjhF7D3CmIUq/qwefVWBIb5Gve4HFDERh3ofNedxUAh05k/RCw+PKsGIBK5sp6hmk5j3gmaBM6nt/sn1qxteGcSbnlrYuu+hhFLaHYyukaGvUfAH+EbW3XEY4LKkFLEhuaRDXiJGn4ROu/ajwQdQgStH/AIY4JcLwy2jXLQdybzKWEqbmUhTruFyzVJ4j4vmxl46MJCAg9LYjTfqWPzrfcX4oliF8o3LlyQlu2oZ2gSzRGijqfWvM8XiLbs15rbrbuPcKOywhGckgFTBgmJHaaExpuOqtMei3RMnJk5aK58LYNMSzvdKLat/EGOrmAxVuyBSCe8xtIq4w/CFdxeuA5iBkUHKttR+ztqo6AdD1J0rK8Dxz+ebKBBZutbDhllvwtkM8sqADM/I1vVBOwJ9gSP5aVXDlvV5Y9DxWfSheJzm24eSlcLVCSDBJ206Df/fpUewircIudJE67g6HT0qsPH0t3JEmJ6aaj196ZguM+filzAKnMW/5VOs9NqahhIuuCUhpIFK5QuiFjzB+XUknrqf56VmhwZs5hOu7DT5TScS4yzk5LjBJIVASIURlJPUmtBavm5bR2EFlkjX2kehifnVXSGAA89FEkGYbqr/RLtkE2mGd18nMdBaNxlCXgDOYKdx109ay3+IXim4uNtYFr7WrIt2zeu5VNy4x5pOkD4QYWNflWz4uw8i4C0ZkYDcHNHLEa7xXnXFfCZ4mi3bbt+krFt/ObN5oYs9krlLZYSQZgCN5oVshe45tf9beiIijys7PBRvDvFQ169Z803cpLI8AB1LSxgCZlvoekVY4mzqSpGYc0t92OZSPmN6r+G/4ZYnCW3xF4Dl3VSGIWdWZZGZR1Eg+hg1c4dVvfZrBe5yEMCDEcxZd4Cyfp3pfPGWTdgbr0uDxGbDnrOF2rrA+KVvuoFogsJBtzkIGpPOAYHcTuKm8atwLegGZi0TOiqZn5svzqRwrgiWm31I1cweXeBHwjTb2marcTf8AMuFvugZE/wBIJJYf6jr7AVtj5zDhiHnU6fVJcPFHLic0Qpo1Q6NY60KjYfrXkI9HUvSu2QcQOY+5/OkAol/c+5porKWO3HzSJnSoNX8v3SMKZRWFMbehwKTKHFtfTb4WTwCBw7hxvXb63pKAI1pQRJ15iO+qqOb8R23qx4jiCyBWtFDErbNpLouOD+z/AAgQQZlTrA1qIJDBlJVhsw3E7j1HoaS7xJrxZLiWzkKlWAcNJEzAbQiB16DtR8MrbDiBpw+yGxGGke626gp2CvXLRdUvORm3Cm0DoDpaPwxmI9gKLd4zdG925vpBMknYAd6gfpJLNDBmLCZIzSV0MCBBykb7qZof6K7QzTlJIRlJWSC4LIJkAprB2KjuRWpkkc4uLiG70CdvBaAsYwNABdttxU2xfvjF28Q7sfKV0Fo3NGzx8TZCNwDlE6quu4NG926mG8jEy8Xrl4S4uMUbMuVViVQZ2JMRJO21Ofhl0LmOIuOGuFQpaDkUZWYACPiP3j90AbxXYe5ktSn2SGDMZn1MZ3J06zOpj2incE5LMrXWPfNedxTpGG38eS7hPDj5wTKzBIcsuuYE5bfzADmNpCmtyhyBRluPbUGEKIJJ6kgzUPw9ZHlKw0J1ckycy8pHsCDAq0a5pvHqaaRSllRRtB5nz/wspC6Y9ZI7WgPp71WNxFpi55SDO0HSpfBFC30zjl1DAjoVIgj51oHIsv5lk+azTmjULsT8O39qY1uy/wBo1z7VubIDoD226D1pu5+hKybMQAwVf6UnF2rV1ABbAVTIA5ZMRsv96i4rEsptLItJ8JMfCoEiCZ13H0qYt0ZSRpFU+Mx1twrEh0W4A+UgjlnOvae9JoHyTPLZG9kFFXtSm8Vey2FZgkcwFp2+K5BEkE6kb1hcFfNhrdwZrTqWCtGj5SUgPBXUCCp1122NXHG/H9u6GWxYe6YySiF9J+EPGVRp61GwOHz20Z1e25IcgMVYOGzDNlMNBA+IH1qmOxEULG2ePCtE1wLZbOUCiNb4rQYZb9zBi09y3YYo1kqyMxLXAXDXhK+WSoJ6/GTvArH+VMESrxmCtymWGjJ6diPzqyuYy8l4tiX/AEnD3HUulxQDZIhRdARYZVESI033qbxPFW8S7eW4ewAFyrkZS41JDAEiBlGhHWsJsRC+Hrg7b3S0wzpoJjHl0O/KlGwfGLl221lxqhAa5PNcQjRSI0MqZIOojuTUoUy3ZC/CAPb+tEivPYrEPxDsx2GyaRQsjvIKtJRbHX5UOKJY60OzvLR2yS6vMfc01BVnw6+wZgiknNmYoRmKr9wT60TE5kZhbXUjMxCy6Zt0kaKN6Ndhw5ue/t+Oa8K1vFEHCw2HELDAByx2YGSV+QiqSrezhDysXnQSJYBUcHKSfwSNYqDxBUD8kRAkDYN1AOoI9iariYwWB1VwWocWkFQbshSQJMGBtJ9zVCMVe83K1oL52hlgICiDBDHp767itCVpuWgI5BHYyg2vVYaTrm96/Sh5BCtswHOBcBEMp3/+2QAE2EKB03nUMbiChLCTmGV7onKGKs7C2SCRJyzOnXpUgCoGI4QGcNnujTKFVgFAmYAKmBJJ3rWOZj7Ev2WcuDc0h0FWOaj2mV2C+YokECTkIRczEF5MElole89Io+Ns2G8y1aZcuTUWzIXl+6dtIFKeDKd3vH/7zj56EUS5w/MuVrl0g6Hngkf6lAP86NZi4musOKXzdGTS1o0JeDreW1IN3KZZsvwhxIubDl+EN/zUZbpdYz3YBjVidu+aZ3pgwSzOswAeZ9YECebUwNzrRLNhUBCiJJY+pO5PrQ78dIbc17gft+UyiwbWjK5rSPLVHt4q4EyC7cC66Agb76gTQUtlTKu4/wCYn/zTTxXVn/NxN/8Akd9UR/Fh+QfRLiGNxMlxiyndTAB9DlAJFRbfDbQ0Fq2PZF/tUmkqr8RK/vOP1V2wxs7rR9EoHTp26V1dNdWGu60S0iKANIHtpS0tXF7Ll1dSTXVa1yU0Sx1oVGsDersBLlV2yVnh57GYmCROokVO/WCoxCiQHDoU5RtEMI1GuvXQ96uDwi0YOXfU6n+9IeD2vwfzb+9OP4krSQ0jdeIa0hZ+9xByFEwAMsLoDvJI+dRa1H6mtfg/m39648Gtfg/m396ydgJn6ucPfoqlpKyxFMIrXjgdn8H/AFN/ekPBLP4P+pv70OejJCdx79E+weJETAHEnw0r+1kKWtcOB2fwf9Tf3pf1HZ/B/Nv71HwqT5h79Ed8Qj5H36rITXA1s/1FZ/B/Nv71w4DY/B/Nv71b4TJ8w9+i74jHyPv1WMFKa2n6gsfg/m39679QWP3f82/vUjomX5go+Ix8j79VixXVtRwGx+7/AJt/eu/UNj8A+rf3q3wmT5h79F3xGPkffqsVFdW2HAbH7sfVv70v6hsfux9T/erN6IkP/Ie/RR8Sj5H36rEGlFbb9Q2P3Y+p/vS/qGx+7H1P96n4RJ8wUfEo+R9+qxFdW3/UNj92Pqf7136hsfux9T/ep+Ey/MPfou+Ix8j79ViK6tv+obH7sfU/3pw4DY/dj6n+9W+EyfMF3xGPkffqsPRsOu9bI8Csfux9T/eiWeFWlmEXX5/nWsfRb2nVwVHdIsI0aV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data:image/jpeg;base64,/9j/4AAQSkZJRgABAQAAAQABAAD/2wCEAAkGBhQSEBUUEhQUFRUWGBgVFRYUFxkXFBcXFhkYFxUUFBUYGyYeGBkjGxQXHy8iIykpLC4sFx4xNTAqNSYrLCkBCQoKDgwOGg8PGiolHyQsLC8sLy0sMCosNCoqLCwsLCwvLCwvLCwpLy8vLCwvKiwsLCwsLCwsLCwsLCw0LCksLP/AABEIAQsAvQMBIgACEQEDEQH/xAAcAAABBQEBAQAAAAAAAAAAAAADAQIEBQYABwj/xABHEAACAQIEBAQDBAgEBAQHAQABAhEAAwQSITEFIkFRBhNhcTKBkSNCUrEUFTNTYqHB0QdjcvAkgqLhk7LT4hZDc4PC0vGS/8QAGwEAAgMBAQEAAAAAAAAAAAAABAUBAgMABgf/xAA1EQABBAAEAggGAgICAwAAAAABAAIDEQQSITFBUQUTIjJhcYHwFVKRobHBFNHh8UJyMzRi/9oADAMBAAIRAxEAPwDW3bxzHU7nqe9J5x7n6mmXTzH3P50k182kccx1XrQBSd5zdz9TXC83c/WmEU57LKFJVgGEqSIDD0/OpAkcCRei4lo0NJfOPc/U0nnN3P1NGXh1w2TegZB1J1IBgkCNgfUbGo6qSYAJO8ASYG5/33FTIyWOi+xYseSqHxm6rRO89u5+td5zdz9TUXE4tUXMxgHbrPsKqMV4pC9AB/G0E+wH/erxQTS9wFbCPMLA0Wh85u5+ppfOPc/U06zgrjiUtuwkiQJEjcb/AC+vamth3DZSj5ozZcvNHeO1VdHM1uZwNc9Vj1ke1hd5zdz9TXec34j9TTbSFyAoktoP6k9gINOu2SjFWiRGxkaiQZ06VjnO1q1svLpa7zj3P1Nd5zdz9TUTC45LhIUyR6fzHcetWmC4TdujMqgL+NzlX3Gkn3iPWiI4Z5HZGg2okcyMW/RR/ObufqaTzm7n6muORrjW7N61eKIXcodFjdJEgnb+tNtqWICgsTsBvG89qrK2SF5Y/ceKqyWN4sJ/nN3P1Nd5zdz9TUS9jlVlVjBbQaHTWNe2ulOTGIXKA8wEkfnrtpNRUlXqtcqm2cW6kEMZHr/KtDgseLiyDB6jtWZVCQSASF1YgaKDsSen/adqfh75RpXf/ehoeeJ7mgmxyQs0TZRpuFcN4jteaLQYsc3lkqCUV4JyM34oBOkwBrAoPE8Gy8yEx1EnT1HpQMdwi3ixnByvARvVJzNbbupOvbQAggkFOFcSa2zWrqkIGCKx1FvMuZbV155jlgyJAzhSToTmBTc0RNjvApcx7on6qJ5zdz9TT7d1u5+pqbxPhmXmQcvUdv8AtUC31omKUvFgpqxzZBYTLvxH3NIK698R9z+dIKq/vFbDZNfY+xq54tx23Z/R7WIyrhrtlftTp5d0AZCT90EAw3Qgd6pzQn41YxNu1ZBzXLNo279tlMLlKqJJEGSpPtTno2cQxyuq9tPC9fygcXF1jmDz/Cv8P4gs4jD4pMOc1jD2goufddsrlshPxABVE7TNQnRrKKVu2Ldx3Q/avANpTLKp6kzEj8VUmKu4hUezhhYFq8gRy4MoBm+BV0IIaI6RUd+GHEk3calp7hhVVZ8u2g2VJPUksT6+lR0jPHihG+wALsbnwFflYMwsjSWcOaneKuBC6Qq3GtqT5iskGVaQy+06j3FUfAOHW3JZ0VigQKWEkbk79dBVnhbl23lw/lhrCEtbu59UQj9hl3MHQGdo7TUbw9hLtsXPNUDUBSDOYLPN6TIoaN7o8O6PNyryJ92CmUBIjLH7/wBLUNiracPJv4m7hUF8gXbJIbm5gphW5TmPTpUDw1eP21xcRcxM22Nq5e6qjMEhYEAnX1mht4twKWfIxHnl0us5S3aY6mQCDGUqVbvQLHibDoxukXbWHdXsg3UIYGFYSqyYJVwPamfSAkfg2MbR0HHU6XVJOGDO80dz+VITxjhghujTFsPLOHGrC7pm5Y2kA5tioFM8Y8RyXWQTma2pnsJZSfeBQ2sBlzKFFwpoxXWY0zHeJqo4hw7FYu8LmI8lVYBbi2yxIRdQqk75pM9ppPh4YBKHnQC7s68KA8AmEMXVSBx1HulW8KxxS5nLKwBOimeQ7g+vWtzwGxcVcVnv3bq/o7i2jnltqc0BQN9NJ7ACszxLw1bCZ8NbVbi6wugdeqGTHqD3AqdgcZirNlQlpHZ7bWbiu8eWGPKwI+PKJEU5jxcZkbI11XYN+Rpa40ddHt2h68VacCwVu1dRLaKistxIUQPhBE9/gqTYxgwosK6k3b7KmXqiCAWb0BIn1cdqrsW1xQHswbltg6BtFaJDIx6SpYT61HZruI8y7dUWrrqEtrOfy1TVZYbkvLGPQdK88Y+sOZ504663w8a1v0Q8sTi6m7EfhQvFjZb5MxlznTcQ5aaj+Goe8GzasoVFPKCXYBixPWco17nemcaxFw3LX6RBuXSZ8pWyTmHKOvwwdfWn3sDiLWMz4dEKh/OVrh+zDbtbZRrq2oj8U9KfwmMQtikIFjfyOqO6yoA3jX35Feh2rRstZtedhwJdsUjuA7h1yoLanoNN4kAd6pcdaFm4bbsqw2UM7BVgrmWWPXL/ADmqS74ft3y1zFol29cJa4+ognZU1kKohR7VIe5cxKizi7KuLShPOZg3nwfs3KRKsBM67sa7F4jDYiLI3TJt4jbRK4YZo3Wf+W/grK1i/LZSty00mBkuK86EwVHSAdas8ThLeJtsyqucrlZdF8wCStq6wBPlE7xuPSQc1hPD+HtPnt2URwCAwGonfrWh4bgrhIZNPfYjtSF0BkcDBZI9FtNFbLeRaB4e4pcWLOIDZs2QHKAFJXMttoY65QWAGaFK5mJM1YYjg5zSkQeh6e1TRgE8wXDbUXIjNAzR2DdqkrQM0hbMablPEeKBje5myx174j7n86RaW98R9zSCipO8U8GyQ0gUdhrv3+felNIagKyZeu5VZomATA3MCYHrUTh3Gbd6ch1AQkHcZ1Dj30PSp1YPhHA8Vaxxu28Pdaz5jLmAgNbZsq5SxAI1B7aUywWDGJa8DvAWP6QuIn6ktJ2K0nGPE9nD5gxlwJCDcyCV16AxE9Jo/CONLfWRA1aBmklVOXP7ZgR8qh8Y/wANzi7ty4t4KwyoQQWt51AlAd9ARJA3aI0NC8LeF3wb3lulGaVUFSTCxmy6gR8QMUfiejY4MJ1jrzafXkhocY6WbINlopp9rDNckKhaN9oHaSxifTehs0AnsCfpUTivD7ouC0cYLVq4Edwv2RDEEKBd3yny9upFIWDMauvr+kXPIWDs7qdctMphlKnsevqDsaPhOHXLuttCR+I6J/8A6O/ymmYbhtwYK6j4hL+QM1m7Od0hTy3D9+NvUEg09b2Iv8PvjFXAWa7bQGwDbCpyEqp311k+sUf0fBBKX9Y7u8uPHihHYqQgZRrdWo+KHllg5UZDDEGVnQ7/ADHrVW/iBAYCsR30H8iZqu4vYWzbS1aWFAZwJ3adJJ31J+tMfwpFtnuXnNxQSCvLbGUSAV1kT+dbMgw1Z3k046DjSatGRjS8WTy/ytJZvh1DKZB1Bp9VPh25KOOzD5EqJ/361bCl88fVSFnJc9uVxCUV1JFWPCuGi4GJJ0FdFE6V2Ru6xe8MGYqAKMuDciQpijYW0FvANsDV3euwwUdR06UbhsG2RpLzVGvVDy4gtIDQs2ghhPfWre7iixCWzqe3SonGFGfTtrQMGHzDJvUMcYHmIc+G6lwEjQ8rTXrNzyxlILDcnrSWLwO+hG4O4NVdi7fN0Tm/pFE4yALnrAmtsdho8UOuaCCNNUvEXayEjnoqK98R9z+dIK66eY+5/M1y0mkHaKdDYJWplONMqoUhLXJx44dIhnIzZVAJyqF8wmFG0yJYj7onenLaJVmEQpUHXXnMCB2p2EUeYGKZlUS5ico6P8tdNdC1MMDjDhJC8C9EFjGNljPgkxXirKoTD2x5rDMJgWwSqu4B++4znTTUamq7B8UV3ZOYMBmPmaOWJOaR1OxJ21qw4/w03fPa3E2lsuuUwwLAqpU7AQo9xScK4U3lHMtvMis7Mr6kE6khgYY66SBpTXFPlxrBY4WB+1hhOqiZm48U1hIg7HQ+x0NVuI4zb8sWOI4e7cCgKt60pdbirsWAMq2gnfWSN6ZjOPIhIQZo6kwv11mj8C4icSpKDMQxXk1mAGO/aRSjqHxszvbpzuiPJMJ4MzQ52iBhcbaa2bGAwz2bLkG/duKULKN0QEkksBHYAnSrP9dFM2HNq43mslxbigeWuUc4c9DyCP8AV6VJ/QrkgG24zEKCwgSxAEnWBJouL4TdtCXSF6sCGUe8aj5itYHSU6SJttogm7Oo3J+iDDIQAzNrYP0Wb8Q8Oe4Fe0AzpIyExmU7gE7MCAR86ov0nEMPLFjEHplaQg92OkCtVe4tbRipJkbwpIntI96kYTEC7+zltYgAzO8QdtPlWkWJlhjAcywNiUyLnsFg0PJReC8PNq1DkF2JZyNpMaD0AAHyqdNWCYBrYLOoIA1ykFk1mSNPnE0OCE8zlg3GtmASwIBbUzBH/ahWsOJuQG9yUL/IbsPZUSrLhvEvLyrG7cx7g6VHFp2Q3AFhWVNTzSwBECIjmHbrVXxfigstlnPcHxCYC/6m7+g/lRMEM8bw6Mb/AIU0J+wr3jdqHDDYipHArEhn67Cs1gfFn6QRbu5VGyMmoLdFbtO0jvV1hMQ9s5JyzvPrRTm9Tic7gaP5WMkT2x9Wd/0rZsImYNcI16Haq2Crs9r4Qf5dqi4lxmIYluxB609cfFvKBrO9ZyTxudVZas3xtVZE4De/wpQ48wnQT+VRP0lmYkmSaizRbB3oT+RLKQHHRECFjNQEG78R9z+ZpBS3/iPufzpFoGXvFbDYJTTKeabVArBHwSlkxCqJYpbZR1JDNoPoPrU3D4xLd5cIOZ3RnuMNgSOVT7gNA7J61R3cZdsOt2ygukAo9stlLI0GVY6BgV69CajqL4HnKUGJL+cc0m3mIy+USNcoQ5AfSav1Gey4ijt/2218Bv6pdLE9z3Abbq84GyW7GKe4GNsWEzhfiOXPATXfoPlReFcdw13CYp8mJsJbt5bjYhSSFIYyiySRvp7VSWuLuLZwvkvmdrb3b8RZKIFYqh3nMCsfxE0S5xS8oaylkOl7JnulwPLCtLApHNI2r1EGLZCGMNHsk3+kPJh3PzO21Gn7WVbhIS4iMzXRc8skXNOUtGWB6TW44IgS9aW2iooLcq6Lqp6bbga1muIWXu37T2srICBcOaCmVs0x10NXB43awrpcvZgnMAVUtDEaAga6ifnSjGSyTMDRqSDY8fJM8RlMXiAo2Dxlh8dZROIYhwLwz27s5Myv9mk5RMuMoHtrpVvxPiGEwWOvX3xbNccMrYO2TcNxiqhVa3JCkADXl319aK34lsZkOEsYm46MrxcUJbYIc0ZyNDoIPcipdlQ7Nea0tu7dZncaFhmJIUuBrAgUygxrcLh9Wm72NA7bmgEpbhTK7Q6Ustx+6AzF2NuSpOXcEopy9djP0q/8G2SuDxD2rrNddFKuwkopLrmVY7Lm9SorP8T4uExNwQ2cMdAmbSIBggg6Vb8JxmIZFv2eW4pZMl5cq3bWhysBtDahh696pjC9+HaNBdHw51XJNsUM7A1pBoDSzalHwrhkOZHvgypYm632sGT5v4pIrS/rdLWDe9dt3LgN8ZUsfGW8tBy6jSA061nk8SYkHk4baW50fzV8sevKJ/nRcPxi7dS3Ze01vyS73bhjLdvOWAa1H3Id212lR0quExEkZfJLWg0Fg39LS18ZfTA0jXdXl7jdh+Hi7kvWQ14KqXAS5ughVUgEwpA36RNef4XhyYl/tGYiAwVWg3GY7E9RqNP4q1NviF5j5BtqllHN3z82ZmLAhUFoCc0luo0TprWb4x4fe2xOFm7bJkJcAW4hOpCkcpWTp1Ex0pkZWygGw22jiPGwFthSIg+N168av6ovHeBJg7oW3kUkKXS2SwVs3LJP3tenYVqgoYsQS0GCZAg+smsnwbgbs63MTKBDmW1bAJZhszs+mUbwNyKnYXh3mOtxy4VHZwkjnMiC5A0gjYdyCd5ExrYnV2hQ8bN8Ft1pprGAmuJFA6q9KDqR7Lr/AD2prD0j33rvNPQAe2/13pppC4jgiQDxXUWx1oNGsda6PvKXbIV74j7n86q+K8WayVCqCW6k6DUDYa9as7259z+dUfiJf2Z/1j65T/StMOxr5w1wsaq8TQ4tBUW7xa8334H8IAH11P8AOgYe3cvOEUu7MYAzHU/M6VquKXLn6APMVcrm2yIuUCyi+vxF3kd4kzVc/EsMWw+XzLKqpW64Ym4EBaRyqASwO47+lembhY4zQobcFvHOCwlkfMc9hxUPFPicM3lXIBiRmGYwdoYNqNDRbWHxN3D3L/mBUToOUtqAcsCSAWEmetP4p4lNu6/lKWQWxbCktaCKgMIAHzNAOuYgyTpUi14ia1aNm/h7ascMEQgE5phlJkwVzFpgSGEHUVIwcAcXED6LDrXENysFmj5jjoUzg2GhM7SWfUkkk5RsJPzPzpniXBFsFevEpltbI4JW4wyjWCDMtAjqDIPSfwbDO1pDdK21I5WILO6DZ1tKJjpJyjYiZq8scHw11FS47Xch8xVYG2AQSfMCADMQTuc0enVfh+jsS6frXAAXx5eASnHYttFjTrxpYLwzwbE2bCG/9kodXysYuZXVlti4Ok5WIB1ga9K0bXADHpJ30HcxsPeo/iS2Thblw5jYe6rMpuw4FsgBkUqQqIFUQIJjru1RexuTyLNjK9+4eU3DAMCBcuNIjVhCzvodJorpDo4Pma4bHTTnvawwmLyscCdvdLRzSVicV4hxWExYsYjy2iJCREehHp61tc/vrtAJJnYADUmkOLwEuGLQ7W9qTKDFMlBLeCUUw3tSAHcjcIjv9coIFNvMTbLLAUhobvlUsxUEjYKdzv7Ei3wdokeW4VTGdMki3cBUKc9smQVkArMHTXWhzGWtzP2/r+ljPjQw5WalVAxSyQZDDdWVg466oRO1EVwRIII7jb61ZXFIxSBGUOLDqxIGrFkNsZARJ0dsoP51D4owW6pyMpdS1xYErzBUuXANATJBIn7tRlDu7yVYsaXODXBAUzPuCf8AlzAD+bfLL608UFOUsACx+JiIAE7SSQBoIA3MfOlS/NvzIhJjMdCCGy8ynUDNp9O9EvgmlAcxhoDTy/2txNGzRzhdoxFNVQNB/KlVwdtf97HsaWhNRoUUDa4V1LXRXLlxouH60Kj4br8v61rEO0qu2QLu59z+dVPHsMz21CKzMG0Cgk/A06D2q2u/E3ufzovDzF23/rUH2bl//Kr4f/2G+f7UOeWMzDcBZZOA3TrCj3YT/KaPa8Nkg53idIQSfqf7VcpiF+HMuYaRmGbT03p81eTHTg0dPRb/AMl7xuqnE8EQrcZpkqxMMYkgkkDp7a/OtJxXwth7iIbgIQlM2ViMrXMqebbaJUkkBhswIJEqKrrkZTm2gz7df5Vf8O4b+kYS2mJClQFGQMebyzCG8Qfi5VJTYGZkiA96GnfMX5zeyR9JEtDKOyrcLwtL1pxdNxyMoDNBO2YloADEAhAIgBdNzOV4LxFL+HveUt1MpaC6wuby2uISRK7JlOolbpERW94jgWsl79pgBqzKQerZjACPmBLExlkFmgwYEPAeHrnlquS2iKxItE6GbkuxyrrMZwCDOgJABU+kzmsvBI6GbOs7wzw9dtjE+aUu2r2bRiyi0iqzPcIKMcsOsZuY6QB0oPFX+H2Jcpcsv5t1bcuultyASvmrLkEMQTBIOu28exWMMVYc0gIFLMSbpYGZJEL1J0G56ULHYm3ZtzeuBVLfE5gSTKqIA7fQazVSLU3Vr558N+Hr+Ix4ssr50M3cw1RV+LNMR2EncivU+KYJkQhwQCNCRlhlUOV3IJA6qSDB7a2XiDxJhLV6w7XAXDNHlnMMrIZNzIDmWACB3AqLxrGnEW0LWwiPBWCGxDZCpKRELObRTqxEECQCHisMycAu3GoK3hndGdNjuFDdM2GFtiCLZd2GXRQM2XnBgkliwjYDrFaXhNrzXfOzFEhxqw8zzGuRKnmVRlIy9eXtFZrBOly8blu5dNtQy3S2UJmJzFXlQSehG+qCABVlZ4lcw2IRQQQVFtRczLnQkkZ7usNbygSRrn1pZLhI4HNfuNd9dTxVRIXkq04l4cs3sLdARUIlxkGUErzw4GhkjfcbyDWOvcZtqrqmW1ads6s4JcootlEKmCLZdgBqTlOgFaDG+Ibr23s2LDF2Us2Z01RXa3dS3B+I5WAJHUfLGccueaczoyB2XMlxWVmeQtqVk+WsAqN9ubUmMoYP5QYw6kDtG/HTzWrTlNlXeSQWtOX+FnVGJLk5U5JGXPm0DIRGUDWan4ngt9c7k2igLO6AlriqWRirEcpHJJIDEEmAap+EYjyHJN1AEC3cuQDMbTyFJHwzPzOtanE+LLSZwAfMIyC2y5AhaPjuEi3AzAkgmdI3Ap42PqxlIpDvFuNaqlt4kuwuaw+kOIuhlBZs4HLpIX2CHYg0eofDrEDOSSzBcxIAJI0kAbDKqAAz8M9am14zpF7H4hxZ7K9LgmubCA5dFdS11AItdRsN1+X9aDR8N1+X9a1jPaVXbKPd3b3P51j/ABh4jbDXrBTzJUrcyyFtPlcEBmgk6rqB3Fa+9ufc/maxX+I3DHe3buIubISrZZLANqNB93Q/UUX0cWDFjP4ofFA9QaWCx2ONy+90AIXdrkKfhLMWhTvpNa5fGN39Et3C/MBdsvrBLQpt3R3aOU9i01iGWDB0I3B3HeR0omHCl1zfDIzRrAkSQPb8q9hNh45qLhskLJnR3RW/4P40sFBacupPw5gotKZ5F5dQsgatPWa9J8J8TuOcjgSiBVs2ssKJnzGzGSYKCdpz+9YzG+DbbYO7bwyi5na3dssjcmblRmtrzNkPNJHLzb8lXnhThl5EHmNkcKlq/bQRdOVQIu3JkLOoy7gDm1IpUJYcI8vadL1Hj73WpkM7KcNRst0l5jEW312IKf8A70PF3LoA8u0SZIIYp1BAI5+jZSR1E9aj+HAFRkByhL11VUAAAHmgabc9WxYfibfsO/8App5G/rGB446oF4ykhQ7GOU5VbkuGAbbaMGIOg/ENNxoYqRSYuwjqQ/MOzKDGg1HLofaov6qUEgXsQBEx5jHv1YE/zrRUtQuNYC0cpayLtw8tq3oJO7HUQoGhYnQADqdc7c8IOSzOty0WP/yFVkiAYgMcqgjQekk61tsJgbaNmBYsRqzEs52MZmBMem1GYAgAsxBkEQNiCD92snwh5FqwkoaLzq2t1WCvbZ7jArYvE8y3AC3mqrNC5o13Bga6VcYS+t9Y/R2Cs0LqmXMggHPnkOQJnSehO5ueIcLVkyw1wTlIdpOX7oBcaDNExrHepOH4cqpGZ9MpgfDmUbgFZGoBiegmTvV0ObQ7fddmACz/AP8ACxzBls3VcA7NaIAJ1AfMGg+/aofEPBt52RkQ6TKsyqDmIJcMLhOb0Ohk7aVu84n4m27f+2mq45eZtu3p/pqseFZG7M3dd1iwZ8MYn4Rh0AnSDbVdoJkGZ9Nj10NQOKcKOGKtctw3MRzo8Qo8xjGsQiiY0gDsK9LDbczb9vf+GqjxDw+1eC+YofnI51+7kYkE5djHtMHpW81PaQ/UKWPpwIWWe6Fyg6Fvu6llMZgrADQldQN4g7GlFwdx9aBdwGHjzLbsAL5uXZF1gLgHlu0iVDkhSp2hmGogULE2Wsxn80EKTLAkRqcrz3IUSCfhnXUDx8+CiHcJvlv+06ixztnhT66hWL2YAww0BhhDCQCJHsQfmKLScgg0U2BBFhdR8N1+X9aBRsN1+X9a0i7yh2yj3viPufzpqU67ufc/maalYSaOKuNkzB8GsYiwbV20lxrRCkEQxj9m+ZYYyp1111qbjfBGEvKqvh7SDQk2gLbgjoGUbdwarcQHR1vWtXGjL+Ne3v8A76CrTC+KcO5GYtbYaEMDA9yP6xRfWTOAfG4+h2KXT4UnVov8qZYwy4cgBPs0XJbdRJtoTJtNHNkBAgjsJ2km4gRAvJ8SLusHPb3ZdN9OYfxAdzMa54kwyEub6xGwk/Paq7DcQ/SbwXD+ZZQc1xwhPmgyCi2grLmP4iJq+Hwc879AfXZL3xlmrtPNajw282s+ZYuXLlweqkkK2/VVDfOjcQ4+tp8rGdM5K5YClsswXBYz0UE0uBxKotu3lK5QEUXFdJyrAAJQKTA2H0o13hoa4LpRS4GQE65eYtKyujSd695GwMaGjgEsc7MSVCxPie2FbXa55WuVQSATmBdwMhyMAZ3FOfxCuZt4UJ5jDIVt+ZqskPzaMCcswDNDPha2oBQFCmUAq0klAwDNnRgTFx9Y+9Tk8MqsqpYIQudA3LcykkF+SROxykSABtWiqVy+KLWXMGLRbD5VUF9WCC3lDfGW0il/+JEzogMybYzDKF+1EpoXDHQjUAxPvB8VwFLtxXdBIgkAkKxUypYBdSC077gdqDZ8OW1KEKOQrkkzkVGZ1RDlkLJg9wAJ0FcuSYjxAENwMGi3lYt9nlId8qQfM6kHeIjWlbxBqBlY5wxBU2mWEHPJW6dpFSMVwkXPMJ0L+WpKtt5b5kIlSJlj3rjwrqxLFQ4BJAMXAA05UA6CNPrXLuChJ4ttkZpYaWzACsctzMc3I5gKqMzTqAu21Fv+IFtvlMkKCCwCxIsm9EZ5+FTrETGtEueG7TBFa2pW2hULJynMApZgAJbKInsT3qDb8JnKoN243MXaSCCChtFTyz+yOQGegNcpVxhcctxQyXUYT92DE6wYbeDVb4nxJTDswYSraR3yMBsfWntbXCrOYFnIGe62gCKYJIAACgHQCSTHWaj8UsLfsMFkgg5bz3TaBYiAyRMj/lCkdwao/YgKzRqFU+FsPbKsHBKLki05DJLL8WWIJ5QsGeZWJ12Jx2zbt3rDW7bZbjMjpbIVOUArcYHQKGOU7TmHUVRWLjhrYw7FL1wC1ZJCm2FPMQ8HWCDBIYEMoG00x8fc/S2XFSzqxEBgVGVeUKxjlAlipjVp+7FecsugJrTy48TaY/xpLsBTS7F2LfeCkacwEEDN0JME6aajfen0O1tJMkyxIJMzrMkknpvRJrz0htxpPIW5YwEtGw/X5f1oM0XDdfl/Wpj7yu7ZR73xH3P5mkSlvfEfc/maYGgSduv/APaxkHaKuNkSgYC5hr190vILvljYFQJieY79QABuTsdKd+jNeVirhLSFRdaYeH2yyNvUb9NjQ8D5SXi7BmUFfLuFULc2ZQ7cwfLlYQFjckAQI9H0RgWxViJyBfdHj74JLjcS51wxXY3PgrrgvhJGH2tm3bAJOQKS+vwZ7hBmAfhB9+oGkxWISxaAlVHwqpZbYPsTCj6fKqbiXi1MPiFseWzfZteukETbE8syYJJzdRAX2oXDuOX8VcY20HkqIAzKVc6ZvMYqZWGAITYzq2oHqiCdUlsDRGu3b11L1lFZyVgi4bYNpzEBnWFdGU5gRzCO5EXWBsuLYF1FLBiJUggiTBkgax6UPhXD1s2kQG4TAzNzanLHyAAAA6AAVMIGn7Tf+KqgKCbSXLYhuT8uw9aU2xJ5BsO3r6025EN+0/6uwpTEn9pt/F61Kpp7pKtsSOQbenp60gtjl5Bv6dj60oAkftNv4vSmqBy/tN/4uxrl2nul3liD9mPi/h7ila2Ob7Mf9Ndpr+0+L+LuKVo5vj/6u1cu090l8oT+zG38NDt2hy/Zjb+HsKLpP39v4qbbiF+Pb17CuU0FTeI+GNctAqglWkLkR8zFlAkH7o5p9Cek1XcK4wzZjeW35oUXLlx7hFtUIUrlRhmCnN90AbSSTrqjED49z39ao+P4a0gF3y+fzUEwZYk6Keh5iDrsdelUdoLWjN6XnTcRHmnzbAJ8tgiqzQrM7NmVQMwy6DKRpA9KruIsbigHLhzbQ5SysfPbMGlniA8DYkjfvFX2O4FfyX2F5PMeGdsrG6lsQCUJYR8J+pXlnQGIw963ibUqlyxlXz7gtldWI52VgMvX4dpnl0hbGMugrj/afHE00Mr7oXDnVrFpnt4m0hW4fNRy/mOu2UAhbagzMARHzq/tKQoBMkAAnuY1P1qkwTscQlu1cdVuK6kAMVAY5WLACED8sxGvUa1Z4nD3LF1FZ86XNAexEDSdRqw6kEHpGqvpCEytDmCqu+CKZK0ODbUuj4br8v60Cj4Xr8v60khHaRLtlGvfEfc/nQXQ6EBTlkw05TpoT7HvR7w5j7n8zVZxbiFq2kXdcwaFCsxIUSzQuuVRqTVGhzpaaNb81ziAzXZDxnELtsedbPmpaRfPtXFjOCWfOxB+6TIEbSdtaDwzjVpb9lg4BKoEJy5SnmQ6GNQMhbR4IIJHrV+JPMZReNxOdQFNu4/MnTNbOjiDrEb61kcNYZnYBWfKpYgKWgDSTp8PNuY69a9pgMOZYWlztAdPDmF5+bsPOm62Y8aZHxN4li1881sEKfKVfs1LwSoh4015SelbbwVc8oWlQOttlKhGglASXLg7lcx3boREaCvM+P8AhnEWLdu+6p5V0yGVswkqrKHECJCk1u/8IeJXb1zENdeTksgZtI1eYij8RC50jXxuoDfXfkK/aFtoYQRfL/a9ES4IXn/8vb2pl9ZiLzLr0Fs/PmQ0dH0XVf8AY96Vn21Xf+/rWiFUJ7Jhv+If6Wuw/wAunGyZP/EPt2tev+XUl3MNzL/sD1pWcyeZdv7+tQusqMLJkf8AEPt2ten+XTVtGF/4h9+1rsf8upgcyOZdv7etNVzC8y7/AND61K6yo3lGD/xFzfta7j/LrmtGG+3ufS12/wDp1KLmDzL8X9R61zuebmX/AGP9VQusqObRn9vc27Wv/Todu1ov293btb7D/KqaXM/Eu3b/AN1DtueXmXbt6D+KppcXe/VMswAJuM2v3gum/wCFBVV4og2fiPLdRhAnVdQIjmBMCOsxVyHOnMu56e/8VZ7x1rg3lh+0Q6aEEEFSNe4FVdo0q0dlwCpePW7nlq+iOvMgRwmVj8Sm4whhHTQGBoYmpnDsCSoa7dd7vxjnICAiFAUR0OpI11qbbwbOF848xX4LZZVB0zEsCCx1jtHTWqj9X2VuMgwykwJDBi7W0OhtlhkjmMLmBOvXShOoNamkb1nJQcTiQuOU2l8xl5XFsSYKsGGk7HL68vpRsZfa9dXMhti3rlYc8nrqAYkDXrl66xfcHw1tUz20Vc6gtk0XXUjKNBG2w+GOkULjdoG3mjmRlM9YdwrKesQ31A7UPisKepcWnVExYkdY2x4Kpo+GO/y/rQKPh+vy/rXkYu8njtlHvbn3P51kfHHhy7iPLezBKBlYExodcwn2M9da1174j7n865DUR4h2Hm6xu4VJIxLHlKHwvwAbWHSfLuXAFVXbKyRoBExCDUjKSSCNCSaC3gbEm4WtX/LUhrYKWcrNndi1y4GI+GECkZgBlKjc1ZYTiF20ItsMv4HXMon8OoK+wMa7VIOPW+jW7925YJEAowWzEbLy8o01Vj1ME16rCY3CyutmjjwKST4eZoo7KJb4A9zA27N5mxBCkh7pYWZskBGNsAFkKmRJkxGxqx8K2cMmIdcOLZBtpLKi20usGachVQrlNcxUaZ1B1BqRZxE27dgXAwCTcupITykhQqud2blUsOmY6aRhP8Sf8QbQ8uzg2XNbGY37RgpIK+VZddtCZI6QBrMOEurgvWDcUZQRbB7FgDt2Irr6uIy27Z16sV6+ls143w7/AASu37a3buKAe4M3KvnbidbhuDMfafemcL4ziuB41cNi2NzDMQfiYqEJy+banVSDuvofQ1NquUL2N/NhvsrP/iHsP8mlbzZP2Vnb943r/k0UxDcp6dfQetPYanlbbv7+tcqGlHAuyPsrO37xvT/Jpo83l+ys7/vG7H/JqWIkcp27+3rQrV1TlgTvsR/EPxdwfpXLvRCIu/urO/7xu4/ya5vNhvsrP/iN2/8Ao1JOx5T8Xf1HrXONG5T9R2965dogHzp/ZWdv3rf+jTLZvQv2Vnb943Yf5NSyuvwHbuP70O2g5eQ7dx2HrXLr9+qSyrwM6WxrplYt37oKq/E+GD4dlKrGcTqNNN5KwI3nWN4NSMXxS3bYIVYv8WQRJUlhmkmAum/sN9KwWL8RpauIrq4dX+3DIwRwXzi4Lp5Tl3BPQxp0mlIOoWms8Y8u2v6UDaYgcxBNtjEkhhOUwCcrQR6xNQMbjit3zLAF43CEK6rDKOYFis6KhhfxaHcUa34lwt3KSwHxANc0UtMbnT7sgn3FTL6qqjJBDXASQZ5rjHMZnu21Vc3MKRLSAs1f8XrbuFrYcWyRcbOjLm5WFxUGUkTCOTp1j4qm3MVdvYcXLtuIQsUtySXGbmbsgMERPQzoRXYjw6VvI5ym0t0XNznUkmBliIzHedjtpR8ajWVyqZW6WVZOtoEZmCnqsBgB93ljTShsxZG4ybC/oiSxrnNEZ3pRV2HX17+tHw/X5f1oFHw3X5f1rw7O8vQO2QL3xH3P5mmrTr3xH3P50iUNL3irDZKaFd+E+x07+nzoxFCuNAJ7CfpVYyQ4ELiLBWU8deMUxPETYDn9FHlrcymPMKZjE/hUuRHcH0qm8c4jBlx+iABQOm0x/SsY9wliSdSZJ9T1+pqdil5DBX4gihQCzrHxDTMBMb7zX0obLyJGqLwLxTicG04a89vuoMof9SNKn6TVj4x8c3OIrZ822ivaDgshbnz5fun4Ry7SdzVBicEyEgwcpgxtPb8x8jQKlQvqfw/i1u4Oy6s7BrVsggHXkUHp3BHyqyuMJOtzboD6+lYH/BbHF+FspaPLvOqzrykK4An1Y1aePeKuALFpuZ1LuRowQGND0LEkewaue8MaXFRHE6WQMG5UrAcMOMNvE3LjFArHDgDKySWC3gRs2SO4OkjTWXhLBtYp05srAFSvT9o5BAHd+k7jYnXFcC8a3sMnllFuKPhBJVl9AR09CK0nCfEZuAYi9yl5TD2kAJZBq7rJkyw1JgDKKpHK1+yKxWDfhx2tuC0+ne5v2buPSuciG1ufRu3tVYMXcZSzXEtgiVVIa4DuAxYR20A+dU7HEs0C5d5u7Bd/aKIa3MUre8NHE+S1mk73Nuzf2oF+4q25driqEJYjMCBGpBAmfbWazGI4VdRs11nchSY827BHWSrCQI9qpcXjuiym37NmQaEETrrqo3narCJzjptzUCX/AOTfvxUrB4lxiw1yGYnJDHQo0hAxkgN5oTNEAO1wVZDHKbQvubaAqGhyuhYAlUDbnfbtWcwfCnxOJi4pvowDS2UZM5y3M6iA4zZGmJ+I76my45wa3YIZWQFsoFvKQwRpAPNqIbTSBB2EVhM90IOmyKgibM4AmgVVYTinn4i4lzK9tyiXEJJVRcByiNgQQAY/FO4FWI4XcwrQB5tvdTaYeckCVgGM0QNDPcactVl5hsRv121G3MNQZ+lT+A+IXLDD3cpDHkuH4gw/+W7ddJho7g6waFwmK6y2uTLH9HOjb1sQ0G/pxVngfESNIZlbQBipAe30bzrYMoRME7f6aiPeZzmZi0TlkRAO507kfIQPeVxHgVvEN9oIPwllOUnoZI300J7U7GYOxatsDqxhbbBpJb7upMz8+87VPSGGfNHla6hxQWCxYjd2m2eChTR8Md/l/WgUfD9flXiYx2l6p2yBe3PufzNItLfHMfc01aFlGpVhsnmmGnGm1m1SF4zi+BOuKazlbS4VkAxE6NO3wkGq66hRuoIOhgqdDo3cbV6v4l4CLhW8hK3F5YGgcNyqG9iwg9vYV5nxjhF7D3CmIUq/qwefVWBIb5Gve4HFDERh3ofNedxUAh05k/RCw+PKsGIBK5sp6hmk5j3gmaBM6nt/sn1qxteGcSbnlrYuu+hhFLaHYyukaGvUfAH+EbW3XEY4LKkFLEhuaRDXiJGn4ROu/ajwQdQgStH/AIY4JcLwy2jXLQdybzKWEqbmUhTruFyzVJ4j4vmxl46MJCAg9LYjTfqWPzrfcX4oliF8o3LlyQlu2oZ2gSzRGijqfWvM8XiLbs15rbrbuPcKOywhGckgFTBgmJHaaExpuOqtMei3RMnJk5aK58LYNMSzvdKLat/EGOrmAxVuyBSCe8xtIq4w/CFdxeuA5iBkUHKttR+ztqo6AdD1J0rK8Dxz+ebKBBZutbDhllvwtkM8sqADM/I1vVBOwJ9gSP5aVXDlvV5Y9DxWfSheJzm24eSlcLVCSDBJ206Df/fpUewircIudJE67g6HT0qsPH0t3JEmJ6aaj196ZguM+filzAKnMW/5VOs9NqahhIuuCUhpIFK5QuiFjzB+XUknrqf56VmhwZs5hOu7DT5TScS4yzk5LjBJIVASIURlJPUmtBavm5bR2EFlkjX2kehifnVXSGAA89FEkGYbqr/RLtkE2mGd18nMdBaNxlCXgDOYKdx109ay3+IXim4uNtYFr7WrIt2zeu5VNy4x5pOkD4QYWNflWz4uw8i4C0ZkYDcHNHLEa7xXnXFfCZ4mi3bbt+krFt/ObN5oYs9krlLZYSQZgCN5oVshe45tf9beiIijys7PBRvDvFQ169Z803cpLI8AB1LSxgCZlvoekVY4mzqSpGYc0t92OZSPmN6r+G/4ZYnCW3xF4Dl3VSGIWdWZZGZR1Eg+hg1c4dVvfZrBe5yEMCDEcxZd4Cyfp3pfPGWTdgbr0uDxGbDnrOF2rrA+KVvuoFogsJBtzkIGpPOAYHcTuKm8atwLegGZi0TOiqZn5svzqRwrgiWm31I1cweXeBHwjTb2marcTf8AMuFvugZE/wBIJJYf6jr7AVtj5zDhiHnU6fVJcPFHLic0Qpo1Q6NY60KjYfrXkI9HUvSu2QcQOY+5/OkAol/c+5porKWO3HzSJnSoNX8v3SMKZRWFMbehwKTKHFtfTb4WTwCBw7hxvXb63pKAI1pQRJ15iO+qqOb8R23qx4jiCyBWtFDErbNpLouOD+z/AAgQQZlTrA1qIJDBlJVhsw3E7j1HoaS7xJrxZLiWzkKlWAcNJEzAbQiB16DtR8MrbDiBpw+yGxGGke626gp2CvXLRdUvORm3Cm0DoDpaPwxmI9gKLd4zdG925vpBMknYAd6gfpJLNDBmLCZIzSV0MCBBykb7qZof6K7QzTlJIRlJWSC4LIJkAprB2KjuRWpkkc4uLiG70CdvBaAsYwNABdttxU2xfvjF28Q7sfKV0Fo3NGzx8TZCNwDlE6quu4NG926mG8jEy8Xrl4S4uMUbMuVViVQZ2JMRJO21Ofhl0LmOIuOGuFQpaDkUZWYACPiP3j90AbxXYe5ktSn2SGDMZn1MZ3J06zOpj2incE5LMrXWPfNedxTpGG38eS7hPDj5wTKzBIcsuuYE5bfzADmNpCmtyhyBRluPbUGEKIJJ6kgzUPw9ZHlKw0J1ckycy8pHsCDAq0a5pvHqaaRSllRRtB5nz/wspC6Y9ZI7WgPp71WNxFpi55SDO0HSpfBFC30zjl1DAjoVIgj51oHIsv5lk+azTmjULsT8O39qY1uy/wBo1z7VubIDoD226D1pu5+hKybMQAwVf6UnF2rV1ABbAVTIA5ZMRsv96i4rEsptLItJ8JMfCoEiCZ13H0qYt0ZSRpFU+Mx1twrEh0W4A+UgjlnOvae9JoHyTPLZG9kFFXtSm8Vey2FZgkcwFp2+K5BEkE6kb1hcFfNhrdwZrTqWCtGj5SUgPBXUCCp1122NXHG/H9u6GWxYe6YySiF9J+EPGVRp61GwOHz20Z1e25IcgMVYOGzDNlMNBA+IH1qmOxEULG2ePCtE1wLZbOUCiNb4rQYZb9zBi09y3YYo1kqyMxLXAXDXhK+WSoJ6/GTvArH+VMESrxmCtymWGjJ6diPzqyuYy8l4tiX/AEnD3HUulxQDZIhRdARYZVESI033qbxPFW8S7eW4ewAFyrkZS41JDAEiBlGhHWsJsRC+Hrg7b3S0wzpoJjHl0O/KlGwfGLl221lxqhAa5PNcQjRSI0MqZIOojuTUoUy3ZC/CAPb+tEivPYrEPxDsx2GyaRQsjvIKtJRbHX5UOKJY60OzvLR2yS6vMfc01BVnw6+wZgiknNmYoRmKr9wT60TE5kZhbXUjMxCy6Zt0kaKN6Ndhw5ue/t+Oa8K1vFEHCw2HELDAByx2YGSV+QiqSrezhDysXnQSJYBUcHKSfwSNYqDxBUD8kRAkDYN1AOoI9iariYwWB1VwWocWkFQbshSQJMGBtJ9zVCMVe83K1oL52hlgICiDBDHp767itCVpuWgI5BHYyg2vVYaTrm96/Sh5BCtswHOBcBEMp3/+2QAE2EKB03nUMbiChLCTmGV7onKGKs7C2SCRJyzOnXpUgCoGI4QGcNnujTKFVgFAmYAKmBJJ3rWOZj7Ev2WcuDc0h0FWOaj2mV2C+YokECTkIRczEF5MElole89Io+Ns2G8y1aZcuTUWzIXl+6dtIFKeDKd3vH/7zj56EUS5w/MuVrl0g6Hngkf6lAP86NZi4musOKXzdGTS1o0JeDreW1IN3KZZsvwhxIubDl+EN/zUZbpdYz3YBjVidu+aZ3pgwSzOswAeZ9YECebUwNzrRLNhUBCiJJY+pO5PrQ78dIbc17gft+UyiwbWjK5rSPLVHt4q4EyC7cC66Agb76gTQUtlTKu4/wCYn/zTTxXVn/NxN/8Akd9UR/Fh+QfRLiGNxMlxiyndTAB9DlAJFRbfDbQ0Fq2PZF/tUmkqr8RK/vOP1V2wxs7rR9EoHTp26V1dNdWGu60S0iKANIHtpS0tXF7Ll1dSTXVa1yU0Sx1oVGsDersBLlV2yVnh57GYmCROokVO/WCoxCiQHDoU5RtEMI1GuvXQ96uDwi0YOXfU6n+9IeD2vwfzb+9OP4krSQ0jdeIa0hZ+9xByFEwAMsLoDvJI+dRa1H6mtfg/m39648Gtfg/m396ydgJn6ucPfoqlpKyxFMIrXjgdn8H/AFN/ekPBLP4P+pv70OejJCdx79E+weJETAHEnw0r+1kKWtcOB2fwf9Tf3pf1HZ/B/Nv71HwqT5h79Ed8Qj5H36rITXA1s/1FZ/B/Nv71w4DY/B/Nv71b4TJ8w9+i74jHyPv1WMFKa2n6gsfg/m39679QWP3f82/vUjomX5go+Ix8j79VixXVtRwGx+7/AJt/eu/UNj8A+rf3q3wmT5h79F3xGPkffqsVFdW2HAbH7sfVv70v6hsfux9T/erN6IkP/Ie/RR8Sj5H36rEGlFbb9Q2P3Y+p/vS/qGx+7H1P96n4RJ8wUfEo+R9+qxFdW3/UNj92Pqf7136hsfux9T/ep+Ey/MPfou+Ix8j79ViK6tv+obH7sfU/3pw4DY/dj6n+9W+EyfMF3xGPkffqsPRsOu9bI8Csfux9T/eiWeFWlmEXX5/nWsfRb2nVwVHdIsI0aV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data:image/jpeg;base64,/9j/4AAQSkZJRgABAQAAAQABAAD/2wCEAAkGBhQSEBUUEhQUFRUWGBgVFRYUFxkXFBcXFhkYFxUUFBUYGyYeGBkjGxQXHy8iIykpLC4sFx4xNTAqNSYrLCkBCQoKDgwOGg8PGiolHyQsLC8sLy0sMCosNCoqLCwsLCwvLCwvLCwpLy8vLCwvKiwsLCwsLCwsLCwsLCw0LCksLP/AABEIAQsAvQMBIgACEQEDEQH/xAAcAAABBQEBAQAAAAAAAAAAAAADAQIEBQYABwj/xABHEAACAQIEBAQDBAgEBAQHAQABAhEAAwQSITEFIkFRBhNhcTKBkSNCUrEUFTNTYqHB0QdjcvAkgqLhk7LT4hZDc4PC0vGS/8QAGwEAAgMBAQEAAAAAAAAAAAAABAUBAgMABgf/xAA1EQABBAAEAggGAgICAwAAAAABAAIDEQQSITFBUQUTIjJhcYHwFVKRobHBFNHh8UJyMzRi/9oADAMBAAIRAxEAPwDW3bxzHU7nqe9J5x7n6mmXTzH3P50k182kccx1XrQBSd5zdz9TXC83c/WmEU57LKFJVgGEqSIDD0/OpAkcCRei4lo0NJfOPc/U0nnN3P1NGXh1w2TegZB1J1IBgkCNgfUbGo6qSYAJO8ASYG5/33FTIyWOi+xYseSqHxm6rRO89u5+td5zdz9TUXE4tUXMxgHbrPsKqMV4pC9AB/G0E+wH/erxQTS9wFbCPMLA0Wh85u5+ppfOPc/U06zgrjiUtuwkiQJEjcb/AC+vamth3DZSj5ozZcvNHeO1VdHM1uZwNc9Vj1ke1hd5zdz9TXec34j9TTbSFyAoktoP6k9gINOu2SjFWiRGxkaiQZ06VjnO1q1svLpa7zj3P1Nd5zdz9TUTC45LhIUyR6fzHcetWmC4TdujMqgL+NzlX3Gkn3iPWiI4Z5HZGg2okcyMW/RR/ObufqaTzm7n6muORrjW7N61eKIXcodFjdJEgnb+tNtqWICgsTsBvG89qrK2SF5Y/ceKqyWN4sJ/nN3P1Nd5zdz9TUS9jlVlVjBbQaHTWNe2ulOTGIXKA8wEkfnrtpNRUlXqtcqm2cW6kEMZHr/KtDgseLiyDB6jtWZVCQSASF1YgaKDsSen/adqfh75RpXf/ehoeeJ7mgmxyQs0TZRpuFcN4jteaLQYsc3lkqCUV4JyM34oBOkwBrAoPE8Gy8yEx1EnT1HpQMdwi3ixnByvARvVJzNbbupOvbQAggkFOFcSa2zWrqkIGCKx1FvMuZbV155jlgyJAzhSToTmBTc0RNjvApcx7on6qJ5zdz9TT7d1u5+pqbxPhmXmQcvUdv8AtUC31omKUvFgpqxzZBYTLvxH3NIK698R9z+dIKq/vFbDZNfY+xq54tx23Z/R7WIyrhrtlftTp5d0AZCT90EAw3Qgd6pzQn41YxNu1ZBzXLNo279tlMLlKqJJEGSpPtTno2cQxyuq9tPC9fygcXF1jmDz/Cv8P4gs4jD4pMOc1jD2goufddsrlshPxABVE7TNQnRrKKVu2Ldx3Q/avANpTLKp6kzEj8VUmKu4hUezhhYFq8gRy4MoBm+BV0IIaI6RUd+GHEk3calp7hhVVZ8u2g2VJPUksT6+lR0jPHihG+wALsbnwFflYMwsjSWcOaneKuBC6Qq3GtqT5iskGVaQy+06j3FUfAOHW3JZ0VigQKWEkbk79dBVnhbl23lw/lhrCEtbu59UQj9hl3MHQGdo7TUbw9hLtsXPNUDUBSDOYLPN6TIoaN7o8O6PNyryJ92CmUBIjLH7/wBLUNiracPJv4m7hUF8gXbJIbm5gphW5TmPTpUDw1eP21xcRcxM22Nq5e6qjMEhYEAnX1mht4twKWfIxHnl0us5S3aY6mQCDGUqVbvQLHibDoxukXbWHdXsg3UIYGFYSqyYJVwPamfSAkfg2MbR0HHU6XVJOGDO80dz+VITxjhghujTFsPLOHGrC7pm5Y2kA5tioFM8Y8RyXWQTma2pnsJZSfeBQ2sBlzKFFwpoxXWY0zHeJqo4hw7FYu8LmI8lVYBbi2yxIRdQqk75pM9ppPh4YBKHnQC7s68KA8AmEMXVSBx1HulW8KxxS5nLKwBOimeQ7g+vWtzwGxcVcVnv3bq/o7i2jnltqc0BQN9NJ7ACszxLw1bCZ8NbVbi6wugdeqGTHqD3AqdgcZirNlQlpHZ7bWbiu8eWGPKwI+PKJEU5jxcZkbI11XYN+Rpa40ddHt2h68VacCwVu1dRLaKistxIUQPhBE9/gqTYxgwosK6k3b7KmXqiCAWb0BIn1cdqrsW1xQHswbltg6BtFaJDIx6SpYT61HZruI8y7dUWrrqEtrOfy1TVZYbkvLGPQdK88Y+sOZ504663w8a1v0Q8sTi6m7EfhQvFjZb5MxlznTcQ5aaj+Goe8GzasoVFPKCXYBixPWco17nemcaxFw3LX6RBuXSZ8pWyTmHKOvwwdfWn3sDiLWMz4dEKh/OVrh+zDbtbZRrq2oj8U9KfwmMQtikIFjfyOqO6yoA3jX35Feh2rRstZtedhwJdsUjuA7h1yoLanoNN4kAd6pcdaFm4bbsqw2UM7BVgrmWWPXL/ADmqS74ft3y1zFol29cJa4+ognZU1kKohR7VIe5cxKizi7KuLShPOZg3nwfs3KRKsBM67sa7F4jDYiLI3TJt4jbRK4YZo3Wf+W/grK1i/LZSty00mBkuK86EwVHSAdas8ThLeJtsyqucrlZdF8wCStq6wBPlE7xuPSQc1hPD+HtPnt2URwCAwGonfrWh4bgrhIZNPfYjtSF0BkcDBZI9FtNFbLeRaB4e4pcWLOIDZs2QHKAFJXMttoY65QWAGaFK5mJM1YYjg5zSkQeh6e1TRgE8wXDbUXIjNAzR2DdqkrQM0hbMablPEeKBje5myx174j7n86RaW98R9zSCipO8U8GyQ0gUdhrv3+felNIagKyZeu5VZomATA3MCYHrUTh3Gbd6ch1AQkHcZ1Dj30PSp1YPhHA8Vaxxu28Pdaz5jLmAgNbZsq5SxAI1B7aUywWDGJa8DvAWP6QuIn6ktJ2K0nGPE9nD5gxlwJCDcyCV16AxE9Jo/CONLfWRA1aBmklVOXP7ZgR8qh8Y/wANzi7ty4t4KwyoQQWt51AlAd9ARJA3aI0NC8LeF3wb3lulGaVUFSTCxmy6gR8QMUfiejY4MJ1jrzafXkhocY6WbINlopp9rDNckKhaN9oHaSxifTehs0AnsCfpUTivD7ouC0cYLVq4Edwv2RDEEKBd3yny9upFIWDMauvr+kXPIWDs7qdctMphlKnsevqDsaPhOHXLuttCR+I6J/8A6O/ymmYbhtwYK6j4hL+QM1m7Od0hTy3D9+NvUEg09b2Iv8PvjFXAWa7bQGwDbCpyEqp311k+sUf0fBBKX9Y7u8uPHihHYqQgZRrdWo+KHllg5UZDDEGVnQ7/ADHrVW/iBAYCsR30H8iZqu4vYWzbS1aWFAZwJ3adJJ31J+tMfwpFtnuXnNxQSCvLbGUSAV1kT+dbMgw1Z3k046DjSatGRjS8WTy/ytJZvh1DKZB1Bp9VPh25KOOzD5EqJ/361bCl88fVSFnJc9uVxCUV1JFWPCuGi4GJJ0FdFE6V2Ru6xe8MGYqAKMuDciQpijYW0FvANsDV3euwwUdR06UbhsG2RpLzVGvVDy4gtIDQs2ghhPfWre7iixCWzqe3SonGFGfTtrQMGHzDJvUMcYHmIc+G6lwEjQ8rTXrNzyxlILDcnrSWLwO+hG4O4NVdi7fN0Tm/pFE4yALnrAmtsdho8UOuaCCNNUvEXayEjnoqK98R9z+dIK66eY+5/M1y0mkHaKdDYJWplONMqoUhLXJx44dIhnIzZVAJyqF8wmFG0yJYj7onenLaJVmEQpUHXXnMCB2p2EUeYGKZlUS5ico6P8tdNdC1MMDjDhJC8C9EFjGNljPgkxXirKoTD2x5rDMJgWwSqu4B++4znTTUamq7B8UV3ZOYMBmPmaOWJOaR1OxJ21qw4/w03fPa3E2lsuuUwwLAqpU7AQo9xScK4U3lHMtvMis7Mr6kE6khgYY66SBpTXFPlxrBY4WB+1hhOqiZm48U1hIg7HQ+x0NVuI4zb8sWOI4e7cCgKt60pdbirsWAMq2gnfWSN6ZjOPIhIQZo6kwv11mj8C4icSpKDMQxXk1mAGO/aRSjqHxszvbpzuiPJMJ4MzQ52iBhcbaa2bGAwz2bLkG/duKULKN0QEkksBHYAnSrP9dFM2HNq43mslxbigeWuUc4c9DyCP8AV6VJ/QrkgG24zEKCwgSxAEnWBJouL4TdtCXSF6sCGUe8aj5itYHSU6SJttogm7Oo3J+iDDIQAzNrYP0Wb8Q8Oe4Fe0AzpIyExmU7gE7MCAR86ov0nEMPLFjEHplaQg92OkCtVe4tbRipJkbwpIntI96kYTEC7+zltYgAzO8QdtPlWkWJlhjAcywNiUyLnsFg0PJReC8PNq1DkF2JZyNpMaD0AAHyqdNWCYBrYLOoIA1ykFk1mSNPnE0OCE8zlg3GtmASwIBbUzBH/ahWsOJuQG9yUL/IbsPZUSrLhvEvLyrG7cx7g6VHFp2Q3AFhWVNTzSwBECIjmHbrVXxfigstlnPcHxCYC/6m7+g/lRMEM8bw6Mb/AIU0J+wr3jdqHDDYipHArEhn67Cs1gfFn6QRbu5VGyMmoLdFbtO0jvV1hMQ9s5JyzvPrRTm9Tic7gaP5WMkT2x9Wd/0rZsImYNcI16Haq2Crs9r4Qf5dqi4lxmIYluxB609cfFvKBrO9ZyTxudVZas3xtVZE4De/wpQ48wnQT+VRP0lmYkmSaizRbB3oT+RLKQHHRECFjNQEG78R9z+ZpBS3/iPufzpFoGXvFbDYJTTKeabVArBHwSlkxCqJYpbZR1JDNoPoPrU3D4xLd5cIOZ3RnuMNgSOVT7gNA7J61R3cZdsOt2ygukAo9stlLI0GVY6BgV69CajqL4HnKUGJL+cc0m3mIy+USNcoQ5AfSav1Gey4ijt/2218Bv6pdLE9z3Abbq84GyW7GKe4GNsWEzhfiOXPATXfoPlReFcdw13CYp8mJsJbt5bjYhSSFIYyiySRvp7VSWuLuLZwvkvmdrb3b8RZKIFYqh3nMCsfxE0S5xS8oaylkOl7JnulwPLCtLApHNI2r1EGLZCGMNHsk3+kPJh3PzO21Gn7WVbhIS4iMzXRc8skXNOUtGWB6TW44IgS9aW2iooLcq6Lqp6bbga1muIWXu37T2srICBcOaCmVs0x10NXB43awrpcvZgnMAVUtDEaAga6ifnSjGSyTMDRqSDY8fJM8RlMXiAo2Dxlh8dZROIYhwLwz27s5Myv9mk5RMuMoHtrpVvxPiGEwWOvX3xbNccMrYO2TcNxiqhVa3JCkADXl319aK34lsZkOEsYm46MrxcUJbYIc0ZyNDoIPcipdlQ7Nea0tu7dZncaFhmJIUuBrAgUygxrcLh9Wm72NA7bmgEpbhTK7Q6Ustx+6AzF2NuSpOXcEopy9djP0q/8G2SuDxD2rrNddFKuwkopLrmVY7Lm9SorP8T4uExNwQ2cMdAmbSIBggg6Vb8JxmIZFv2eW4pZMl5cq3bWhysBtDahh696pjC9+HaNBdHw51XJNsUM7A1pBoDSzalHwrhkOZHvgypYm632sGT5v4pIrS/rdLWDe9dt3LgN8ZUsfGW8tBy6jSA061nk8SYkHk4baW50fzV8sevKJ/nRcPxi7dS3Ze01vyS73bhjLdvOWAa1H3Id212lR0quExEkZfJLWg0Fg39LS18ZfTA0jXdXl7jdh+Hi7kvWQ14KqXAS5ughVUgEwpA36RNef4XhyYl/tGYiAwVWg3GY7E9RqNP4q1NviF5j5BtqllHN3z82ZmLAhUFoCc0luo0TprWb4x4fe2xOFm7bJkJcAW4hOpCkcpWTp1Ex0pkZWygGw22jiPGwFthSIg+N168av6ovHeBJg7oW3kUkKXS2SwVs3LJP3tenYVqgoYsQS0GCZAg+smsnwbgbs63MTKBDmW1bAJZhszs+mUbwNyKnYXh3mOtxy4VHZwkjnMiC5A0gjYdyCd5ExrYnV2hQ8bN8Ft1pprGAmuJFA6q9KDqR7Lr/AD2prD0j33rvNPQAe2/13pppC4jgiQDxXUWx1oNGsda6PvKXbIV74j7n86q+K8WayVCqCW6k6DUDYa9as7259z+dUfiJf2Z/1j65T/StMOxr5w1wsaq8TQ4tBUW7xa8334H8IAH11P8AOgYe3cvOEUu7MYAzHU/M6VquKXLn6APMVcrm2yIuUCyi+vxF3kd4kzVc/EsMWw+XzLKqpW64Ym4EBaRyqASwO47+lembhY4zQobcFvHOCwlkfMc9hxUPFPicM3lXIBiRmGYwdoYNqNDRbWHxN3D3L/mBUToOUtqAcsCSAWEmetP4p4lNu6/lKWQWxbCktaCKgMIAHzNAOuYgyTpUi14ia1aNm/h7ascMEQgE5phlJkwVzFpgSGEHUVIwcAcXED6LDrXENysFmj5jjoUzg2GhM7SWfUkkk5RsJPzPzpniXBFsFevEpltbI4JW4wyjWCDMtAjqDIPSfwbDO1pDdK21I5WILO6DZ1tKJjpJyjYiZq8scHw11FS47Xch8xVYG2AQSfMCADMQTuc0enVfh+jsS6frXAAXx5eASnHYttFjTrxpYLwzwbE2bCG/9kodXysYuZXVlti4Ok5WIB1ga9K0bXADHpJ30HcxsPeo/iS2Thblw5jYe6rMpuw4FsgBkUqQqIFUQIJjru1RexuTyLNjK9+4eU3DAMCBcuNIjVhCzvodJorpDo4Pma4bHTTnvawwmLyscCdvdLRzSVicV4hxWExYsYjy2iJCREehHp61tc/vrtAJJnYADUmkOLwEuGLQ7W9qTKDFMlBLeCUUw3tSAHcjcIjv9coIFNvMTbLLAUhobvlUsxUEjYKdzv7Ei3wdokeW4VTGdMki3cBUKc9smQVkArMHTXWhzGWtzP2/r+ljPjQw5WalVAxSyQZDDdWVg466oRO1EVwRIII7jb61ZXFIxSBGUOLDqxIGrFkNsZARJ0dsoP51D4owW6pyMpdS1xYErzBUuXANATJBIn7tRlDu7yVYsaXODXBAUzPuCf8AlzAD+bfLL608UFOUsACx+JiIAE7SSQBoIA3MfOlS/NvzIhJjMdCCGy8ynUDNp9O9EvgmlAcxhoDTy/2txNGzRzhdoxFNVQNB/KlVwdtf97HsaWhNRoUUDa4V1LXRXLlxouH60Kj4br8v61rEO0qu2QLu59z+dVPHsMz21CKzMG0Cgk/A06D2q2u/E3ufzovDzF23/rUH2bl//Kr4f/2G+f7UOeWMzDcBZZOA3TrCj3YT/KaPa8Nkg53idIQSfqf7VcpiF+HMuYaRmGbT03p81eTHTg0dPRb/AMl7xuqnE8EQrcZpkqxMMYkgkkDp7a/OtJxXwth7iIbgIQlM2ViMrXMqebbaJUkkBhswIJEqKrrkZTm2gz7df5Vf8O4b+kYS2mJClQFGQMebyzCG8Qfi5VJTYGZkiA96GnfMX5zeyR9JEtDKOyrcLwtL1pxdNxyMoDNBO2YloADEAhAIgBdNzOV4LxFL+HveUt1MpaC6wuby2uISRK7JlOolbpERW94jgWsl79pgBqzKQerZjACPmBLExlkFmgwYEPAeHrnlquS2iKxItE6GbkuxyrrMZwCDOgJABU+kzmsvBI6GbOs7wzw9dtjE+aUu2r2bRiyi0iqzPcIKMcsOsZuY6QB0oPFX+H2Jcpcsv5t1bcuultyASvmrLkEMQTBIOu28exWMMVYc0gIFLMSbpYGZJEL1J0G56ULHYm3ZtzeuBVLfE5gSTKqIA7fQazVSLU3Vr558N+Hr+Ix4ssr50M3cw1RV+LNMR2EncivU+KYJkQhwQCNCRlhlUOV3IJA6qSDB7a2XiDxJhLV6w7XAXDNHlnMMrIZNzIDmWACB3AqLxrGnEW0LWwiPBWCGxDZCpKRELObRTqxEECQCHisMycAu3GoK3hndGdNjuFDdM2GFtiCLZd2GXRQM2XnBgkliwjYDrFaXhNrzXfOzFEhxqw8zzGuRKnmVRlIy9eXtFZrBOly8blu5dNtQy3S2UJmJzFXlQSehG+qCABVlZ4lcw2IRQQQVFtRczLnQkkZ7usNbygSRrn1pZLhI4HNfuNd9dTxVRIXkq04l4cs3sLdARUIlxkGUErzw4GhkjfcbyDWOvcZtqrqmW1ads6s4JcootlEKmCLZdgBqTlOgFaDG+Ibr23s2LDF2Us2Z01RXa3dS3B+I5WAJHUfLGccueaczoyB2XMlxWVmeQtqVk+WsAqN9ubUmMoYP5QYw6kDtG/HTzWrTlNlXeSQWtOX+FnVGJLk5U5JGXPm0DIRGUDWan4ngt9c7k2igLO6AlriqWRirEcpHJJIDEEmAap+EYjyHJN1AEC3cuQDMbTyFJHwzPzOtanE+LLSZwAfMIyC2y5AhaPjuEi3AzAkgmdI3Ap42PqxlIpDvFuNaqlt4kuwuaw+kOIuhlBZs4HLpIX2CHYg0eofDrEDOSSzBcxIAJI0kAbDKqAAz8M9am14zpF7H4hxZ7K9LgmubCA5dFdS11AItdRsN1+X9aDR8N1+X9a1jPaVXbKPd3b3P51j/ABh4jbDXrBTzJUrcyyFtPlcEBmgk6rqB3Fa+9ufc/maxX+I3DHe3buIubISrZZLANqNB93Q/UUX0cWDFjP4ofFA9QaWCx2ONy+90AIXdrkKfhLMWhTvpNa5fGN39Et3C/MBdsvrBLQpt3R3aOU9i01iGWDB0I3B3HeR0omHCl1zfDIzRrAkSQPb8q9hNh45qLhskLJnR3RW/4P40sFBacupPw5gotKZ5F5dQsgatPWa9J8J8TuOcjgSiBVs2ssKJnzGzGSYKCdpz+9YzG+DbbYO7bwyi5na3dssjcmblRmtrzNkPNJHLzb8lXnhThl5EHmNkcKlq/bQRdOVQIu3JkLOoy7gDm1IpUJYcI8vadL1Hj73WpkM7KcNRst0l5jEW312IKf8A70PF3LoA8u0SZIIYp1BAI5+jZSR1E9aj+HAFRkByhL11VUAAAHmgabc9WxYfibfsO/8App5G/rGB446oF4ykhQ7GOU5VbkuGAbbaMGIOg/ENNxoYqRSYuwjqQ/MOzKDGg1HLofaov6qUEgXsQBEx5jHv1YE/zrRUtQuNYC0cpayLtw8tq3oJO7HUQoGhYnQADqdc7c8IOSzOty0WP/yFVkiAYgMcqgjQekk61tsJgbaNmBYsRqzEs52MZmBMem1GYAgAsxBkEQNiCD92snwh5FqwkoaLzq2t1WCvbZ7jArYvE8y3AC3mqrNC5o13Bga6VcYS+t9Y/R2Cs0LqmXMggHPnkOQJnSehO5ueIcLVkyw1wTlIdpOX7oBcaDNExrHepOH4cqpGZ9MpgfDmUbgFZGoBiegmTvV0ObQ7fddmACz/AP8ACxzBls3VcA7NaIAJ1AfMGg+/aofEPBt52RkQ6TKsyqDmIJcMLhOb0Ohk7aVu84n4m27f+2mq45eZtu3p/pqseFZG7M3dd1iwZ8MYn4Rh0AnSDbVdoJkGZ9Nj10NQOKcKOGKtctw3MRzo8Qo8xjGsQiiY0gDsK9LDbczb9vf+GqjxDw+1eC+YofnI51+7kYkE5djHtMHpW81PaQ/UKWPpwIWWe6Fyg6Fvu6llMZgrADQldQN4g7GlFwdx9aBdwGHjzLbsAL5uXZF1gLgHlu0iVDkhSp2hmGogULE2Wsxn80EKTLAkRqcrz3IUSCfhnXUDx8+CiHcJvlv+06ixztnhT66hWL2YAww0BhhDCQCJHsQfmKLScgg0U2BBFhdR8N1+X9aBRsN1+X9a0i7yh2yj3viPufzpqU67ufc/maalYSaOKuNkzB8GsYiwbV20lxrRCkEQxj9m+ZYYyp1111qbjfBGEvKqvh7SDQk2gLbgjoGUbdwarcQHR1vWtXGjL+Ne3v8A76CrTC+KcO5GYtbYaEMDA9yP6xRfWTOAfG4+h2KXT4UnVov8qZYwy4cgBPs0XJbdRJtoTJtNHNkBAgjsJ2km4gRAvJ8SLusHPb3ZdN9OYfxAdzMa54kwyEub6xGwk/Paq7DcQ/SbwXD+ZZQc1xwhPmgyCi2grLmP4iJq+Hwc879AfXZL3xlmrtPNajw282s+ZYuXLlweqkkK2/VVDfOjcQ4+tp8rGdM5K5YClsswXBYz0UE0uBxKotu3lK5QEUXFdJyrAAJQKTA2H0o13hoa4LpRS4GQE65eYtKyujSd695GwMaGjgEsc7MSVCxPie2FbXa55WuVQSATmBdwMhyMAZ3FOfxCuZt4UJ5jDIVt+ZqskPzaMCcswDNDPha2oBQFCmUAq0klAwDNnRgTFx9Y+9Tk8MqsqpYIQudA3LcykkF+SROxykSABtWiqVy+KLWXMGLRbD5VUF9WCC3lDfGW0il/+JEzogMybYzDKF+1EpoXDHQjUAxPvB8VwFLtxXdBIgkAkKxUypYBdSC077gdqDZ8OW1KEKOQrkkzkVGZ1RDlkLJg9wAJ0FcuSYjxAENwMGi3lYt9nlId8qQfM6kHeIjWlbxBqBlY5wxBU2mWEHPJW6dpFSMVwkXPMJ0L+WpKtt5b5kIlSJlj3rjwrqxLFQ4BJAMXAA05UA6CNPrXLuChJ4ttkZpYaWzACsctzMc3I5gKqMzTqAu21Fv+IFtvlMkKCCwCxIsm9EZ5+FTrETGtEueG7TBFa2pW2hULJynMApZgAJbKInsT3qDb8JnKoN243MXaSCCChtFTyz+yOQGegNcpVxhcctxQyXUYT92DE6wYbeDVb4nxJTDswYSraR3yMBsfWntbXCrOYFnIGe62gCKYJIAACgHQCSTHWaj8UsLfsMFkgg5bz3TaBYiAyRMj/lCkdwao/YgKzRqFU+FsPbKsHBKLki05DJLL8WWIJ5QsGeZWJ12Jx2zbt3rDW7bZbjMjpbIVOUArcYHQKGOU7TmHUVRWLjhrYw7FL1wC1ZJCm2FPMQ8HWCDBIYEMoG00x8fc/S2XFSzqxEBgVGVeUKxjlAlipjVp+7FecsugJrTy48TaY/xpLsBTS7F2LfeCkacwEEDN0JME6aajfen0O1tJMkyxIJMzrMkknpvRJrz0htxpPIW5YwEtGw/X5f1oM0XDdfl/Wpj7yu7ZR73xH3P5mkSlvfEfc/maYGgSduv/APaxkHaKuNkSgYC5hr190vILvljYFQJieY79QABuTsdKd+jNeVirhLSFRdaYeH2yyNvUb9NjQ8D5SXi7BmUFfLuFULc2ZQ7cwfLlYQFjckAQI9H0RgWxViJyBfdHj74JLjcS51wxXY3PgrrgvhJGH2tm3bAJOQKS+vwZ7hBmAfhB9+oGkxWISxaAlVHwqpZbYPsTCj6fKqbiXi1MPiFseWzfZteukETbE8syYJJzdRAX2oXDuOX8VcY20HkqIAzKVc6ZvMYqZWGAITYzq2oHqiCdUlsDRGu3b11L1lFZyVgi4bYNpzEBnWFdGU5gRzCO5EXWBsuLYF1FLBiJUggiTBkgax6UPhXD1s2kQG4TAzNzanLHyAAAA6AAVMIGn7Tf+KqgKCbSXLYhuT8uw9aU2xJ5BsO3r6025EN+0/6uwpTEn9pt/F61Kpp7pKtsSOQbenp60gtjl5Bv6dj60oAkftNv4vSmqBy/tN/4uxrl2nul3liD9mPi/h7ila2Ob7Mf9Ndpr+0+L+LuKVo5vj/6u1cu090l8oT+zG38NDt2hy/Zjb+HsKLpP39v4qbbiF+Pb17CuU0FTeI+GNctAqglWkLkR8zFlAkH7o5p9Cek1XcK4wzZjeW35oUXLlx7hFtUIUrlRhmCnN90AbSSTrqjED49z39ao+P4a0gF3y+fzUEwZYk6Keh5iDrsdelUdoLWjN6XnTcRHmnzbAJ8tgiqzQrM7NmVQMwy6DKRpA9KruIsbigHLhzbQ5SysfPbMGlniA8DYkjfvFX2O4FfyX2F5PMeGdsrG6lsQCUJYR8J+pXlnQGIw963ibUqlyxlXz7gtldWI52VgMvX4dpnl0hbGMugrj/afHE00Mr7oXDnVrFpnt4m0hW4fNRy/mOu2UAhbagzMARHzq/tKQoBMkAAnuY1P1qkwTscQlu1cdVuK6kAMVAY5WLACED8sxGvUa1Z4nD3LF1FZ86XNAexEDSdRqw6kEHpGqvpCEytDmCqu+CKZK0ODbUuj4br8v60Cj4Xr8v60khHaRLtlGvfEfc/nQXQ6EBTlkw05TpoT7HvR7w5j7n8zVZxbiFq2kXdcwaFCsxIUSzQuuVRqTVGhzpaaNb81ziAzXZDxnELtsedbPmpaRfPtXFjOCWfOxB+6TIEbSdtaDwzjVpb9lg4BKoEJy5SnmQ6GNQMhbR4IIJHrV+JPMZReNxOdQFNu4/MnTNbOjiDrEb61kcNYZnYBWfKpYgKWgDSTp8PNuY69a9pgMOZYWlztAdPDmF5+bsPOm62Y8aZHxN4li1881sEKfKVfs1LwSoh4015SelbbwVc8oWlQOttlKhGglASXLg7lcx3boREaCvM+P8AhnEWLdu+6p5V0yGVswkqrKHECJCk1u/8IeJXb1zENdeTksgZtI1eYij8RC50jXxuoDfXfkK/aFtoYQRfL/a9ES4IXn/8vb2pl9ZiLzLr0Fs/PmQ0dH0XVf8AY96Vn21Xf+/rWiFUJ7Jhv+If6Wuw/wAunGyZP/EPt2tev+XUl3MNzL/sD1pWcyeZdv7+tQusqMLJkf8AEPt2ten+XTVtGF/4h9+1rsf8upgcyOZdv7etNVzC8y7/AND61K6yo3lGD/xFzfta7j/LrmtGG+3ufS12/wDp1KLmDzL8X9R61zuebmX/AGP9VQusqObRn9vc27Wv/Todu1ov293btb7D/KqaXM/Eu3b/AN1DtueXmXbt6D+KppcXe/VMswAJuM2v3gum/wCFBVV4og2fiPLdRhAnVdQIjmBMCOsxVyHOnMu56e/8VZ7x1rg3lh+0Q6aEEEFSNe4FVdo0q0dlwCpePW7nlq+iOvMgRwmVj8Sm4whhHTQGBoYmpnDsCSoa7dd7vxjnICAiFAUR0OpI11qbbwbOF848xX4LZZVB0zEsCCx1jtHTWqj9X2VuMgwykwJDBi7W0OhtlhkjmMLmBOvXShOoNamkb1nJQcTiQuOU2l8xl5XFsSYKsGGk7HL68vpRsZfa9dXMhti3rlYc8nrqAYkDXrl66xfcHw1tUz20Vc6gtk0XXUjKNBG2w+GOkULjdoG3mjmRlM9YdwrKesQ31A7UPisKepcWnVExYkdY2x4Kpo+GO/y/rQKPh+vy/rXkYu8njtlHvbn3P51kfHHhy7iPLezBKBlYExodcwn2M9da1174j7n865DUR4h2Hm6xu4VJIxLHlKHwvwAbWHSfLuXAFVXbKyRoBExCDUjKSSCNCSaC3gbEm4WtX/LUhrYKWcrNndi1y4GI+GECkZgBlKjc1ZYTiF20ItsMv4HXMon8OoK+wMa7VIOPW+jW7925YJEAowWzEbLy8o01Vj1ME16rCY3CyutmjjwKST4eZoo7KJb4A9zA27N5mxBCkh7pYWZskBGNsAFkKmRJkxGxqx8K2cMmIdcOLZBtpLKi20usGachVQrlNcxUaZ1B1BqRZxE27dgXAwCTcupITykhQqud2blUsOmY6aRhP8Sf8QbQ8uzg2XNbGY37RgpIK+VZddtCZI6QBrMOEurgvWDcUZQRbB7FgDt2Irr6uIy27Z16sV6+ls143w7/AASu37a3buKAe4M3KvnbidbhuDMfafemcL4ziuB41cNi2NzDMQfiYqEJy+banVSDuvofQ1NquUL2N/NhvsrP/iHsP8mlbzZP2Vnb943r/k0UxDcp6dfQetPYanlbbv7+tcqGlHAuyPsrO37xvT/Jpo83l+ys7/vG7H/JqWIkcp27+3rQrV1TlgTvsR/EPxdwfpXLvRCIu/urO/7xu4/ya5vNhvsrP/iN2/8Ao1JOx5T8Xf1HrXONG5T9R2965dogHzp/ZWdv3rf+jTLZvQv2Vnb943Yf5NSyuvwHbuP70O2g5eQ7dx2HrXLr9+qSyrwM6WxrplYt37oKq/E+GD4dlKrGcTqNNN5KwI3nWN4NSMXxS3bYIVYv8WQRJUlhmkmAum/sN9KwWL8RpauIrq4dX+3DIwRwXzi4Lp5Tl3BPQxp0mlIOoWms8Y8u2v6UDaYgcxBNtjEkhhOUwCcrQR6xNQMbjit3zLAF43CEK6rDKOYFis6KhhfxaHcUa34lwt3KSwHxANc0UtMbnT7sgn3FTL6qqjJBDXASQZ5rjHMZnu21Vc3MKRLSAs1f8XrbuFrYcWyRcbOjLm5WFxUGUkTCOTp1j4qm3MVdvYcXLtuIQsUtySXGbmbsgMERPQzoRXYjw6VvI5ym0t0XNznUkmBliIzHedjtpR8ajWVyqZW6WVZOtoEZmCnqsBgB93ljTShsxZG4ybC/oiSxrnNEZ3pRV2HX17+tHw/X5f1oFHw3X5f1rw7O8vQO2QL3xH3P5mmrTr3xH3P50iUNL3irDZKaFd+E+x07+nzoxFCuNAJ7CfpVYyQ4ELiLBWU8deMUxPETYDn9FHlrcymPMKZjE/hUuRHcH0qm8c4jBlx+iABQOm0x/SsY9wliSdSZJ9T1+pqdil5DBX4gihQCzrHxDTMBMb7zX0obLyJGqLwLxTicG04a89vuoMof9SNKn6TVj4x8c3OIrZ822ivaDgshbnz5fun4Ry7SdzVBicEyEgwcpgxtPb8x8jQKlQvqfw/i1u4Oy6s7BrVsggHXkUHp3BHyqyuMJOtzboD6+lYH/BbHF+FspaPLvOqzrykK4An1Y1aePeKuALFpuZ1LuRowQGND0LEkewaue8MaXFRHE6WQMG5UrAcMOMNvE3LjFArHDgDKySWC3gRs2SO4OkjTWXhLBtYp05srAFSvT9o5BAHd+k7jYnXFcC8a3sMnllFuKPhBJVl9AR09CK0nCfEZuAYi9yl5TD2kAJZBq7rJkyw1JgDKKpHK1+yKxWDfhx2tuC0+ne5v2buPSuciG1ufRu3tVYMXcZSzXEtgiVVIa4DuAxYR20A+dU7HEs0C5d5u7Bd/aKIa3MUre8NHE+S1mk73Nuzf2oF+4q25driqEJYjMCBGpBAmfbWazGI4VdRs11nchSY827BHWSrCQI9qpcXjuiym37NmQaEETrrqo3narCJzjptzUCX/AOTfvxUrB4lxiw1yGYnJDHQo0hAxkgN5oTNEAO1wVZDHKbQvubaAqGhyuhYAlUDbnfbtWcwfCnxOJi4pvowDS2UZM5y3M6iA4zZGmJ+I76my45wa3YIZWQFsoFvKQwRpAPNqIbTSBB2EVhM90IOmyKgibM4AmgVVYTinn4i4lzK9tyiXEJJVRcByiNgQQAY/FO4FWI4XcwrQB5tvdTaYeckCVgGM0QNDPcactVl5hsRv121G3MNQZ+lT+A+IXLDD3cpDHkuH4gw/+W7ddJho7g6waFwmK6y2uTLH9HOjb1sQ0G/pxVngfESNIZlbQBipAe30bzrYMoRME7f6aiPeZzmZi0TlkRAO507kfIQPeVxHgVvEN9oIPwllOUnoZI300J7U7GYOxatsDqxhbbBpJb7upMz8+87VPSGGfNHla6hxQWCxYjd2m2eChTR8Md/l/WgUfD9flXiYx2l6p2yBe3PufzNItLfHMfc01aFlGpVhsnmmGnGm1m1SF4zi+BOuKazlbS4VkAxE6NO3wkGq66hRuoIOhgqdDo3cbV6v4l4CLhW8hK3F5YGgcNyqG9iwg9vYV5nxjhF7D3CmIUq/qwefVWBIb5Gve4HFDERh3ofNedxUAh05k/RCw+PKsGIBK5sp6hmk5j3gmaBM6nt/sn1qxteGcSbnlrYuu+hhFLaHYyukaGvUfAH+EbW3XEY4LKkFLEhuaRDXiJGn4ROu/ajwQdQgStH/AIY4JcLwy2jXLQdybzKWEqbmUhTruFyzVJ4j4vmxl46MJCAg9LYjTfqWPzrfcX4oliF8o3LlyQlu2oZ2gSzRGijqfWvM8XiLbs15rbrbuPcKOywhGckgFTBgmJHaaExpuOqtMei3RMnJk5aK58LYNMSzvdKLat/EGOrmAxVuyBSCe8xtIq4w/CFdxeuA5iBkUHKttR+ztqo6AdD1J0rK8Dxz+ebKBBZutbDhllvwtkM8sqADM/I1vVBOwJ9gSP5aVXDlvV5Y9DxWfSheJzm24eSlcLVCSDBJ206Df/fpUewircIudJE67g6HT0qsPH0t3JEmJ6aaj196ZguM+filzAKnMW/5VOs9NqahhIuuCUhpIFK5QuiFjzB+XUknrqf56VmhwZs5hOu7DT5TScS4yzk5LjBJIVASIURlJPUmtBavm5bR2EFlkjX2kehifnVXSGAA89FEkGYbqr/RLtkE2mGd18nMdBaNxlCXgDOYKdx109ay3+IXim4uNtYFr7WrIt2zeu5VNy4x5pOkD4QYWNflWz4uw8i4C0ZkYDcHNHLEa7xXnXFfCZ4mi3bbt+krFt/ObN5oYs9krlLZYSQZgCN5oVshe45tf9beiIijys7PBRvDvFQ169Z803cpLI8AB1LSxgCZlvoekVY4mzqSpGYc0t92OZSPmN6r+G/4ZYnCW3xF4Dl3VSGIWdWZZGZR1Eg+hg1c4dVvfZrBe5yEMCDEcxZd4Cyfp3pfPGWTdgbr0uDxGbDnrOF2rrA+KVvuoFogsJBtzkIGpPOAYHcTuKm8atwLegGZi0TOiqZn5svzqRwrgiWm31I1cweXeBHwjTb2marcTf8AMuFvugZE/wBIJJYf6jr7AVtj5zDhiHnU6fVJcPFHLic0Qpo1Q6NY60KjYfrXkI9HUvSu2QcQOY+5/OkAol/c+5porKWO3HzSJnSoNX8v3SMKZRWFMbehwKTKHFtfTb4WTwCBw7hxvXb63pKAI1pQRJ15iO+qqOb8R23qx4jiCyBWtFDErbNpLouOD+z/AAgQQZlTrA1qIJDBlJVhsw3E7j1HoaS7xJrxZLiWzkKlWAcNJEzAbQiB16DtR8MrbDiBpw+yGxGGke626gp2CvXLRdUvORm3Cm0DoDpaPwxmI9gKLd4zdG925vpBMknYAd6gfpJLNDBmLCZIzSV0MCBBykb7qZof6K7QzTlJIRlJWSC4LIJkAprB2KjuRWpkkc4uLiG70CdvBaAsYwNABdttxU2xfvjF28Q7sfKV0Fo3NGzx8TZCNwDlE6quu4NG926mG8jEy8Xrl4S4uMUbMuVViVQZ2JMRJO21Ofhl0LmOIuOGuFQpaDkUZWYACPiP3j90AbxXYe5ktSn2SGDMZn1MZ3J06zOpj2incE5LMrXWPfNedxTpGG38eS7hPDj5wTKzBIcsuuYE5bfzADmNpCmtyhyBRluPbUGEKIJJ6kgzUPw9ZHlKw0J1ckycy8pHsCDAq0a5pvHqaaRSllRRtB5nz/wspC6Y9ZI7WgPp71WNxFpi55SDO0HSpfBFC30zjl1DAjoVIgj51oHIsv5lk+azTmjULsT8O39qY1uy/wBo1z7VubIDoD226D1pu5+hKybMQAwVf6UnF2rV1ABbAVTIA5ZMRsv96i4rEsptLItJ8JMfCoEiCZ13H0qYt0ZSRpFU+Mx1twrEh0W4A+UgjlnOvae9JoHyTPLZG9kFFXtSm8Vey2FZgkcwFp2+K5BEkE6kb1hcFfNhrdwZrTqWCtGj5SUgPBXUCCp1122NXHG/H9u6GWxYe6YySiF9J+EPGVRp61GwOHz20Z1e25IcgMVYOGzDNlMNBA+IH1qmOxEULG2ePCtE1wLZbOUCiNb4rQYZb9zBi09y3YYo1kqyMxLXAXDXhK+WSoJ6/GTvArH+VMESrxmCtymWGjJ6diPzqyuYy8l4tiX/AEnD3HUulxQDZIhRdARYZVESI033qbxPFW8S7eW4ewAFyrkZS41JDAEiBlGhHWsJsRC+Hrg7b3S0wzpoJjHl0O/KlGwfGLl221lxqhAa5PNcQjRSI0MqZIOojuTUoUy3ZC/CAPb+tEivPYrEPxDsx2GyaRQsjvIKtJRbHX5UOKJY60OzvLR2yS6vMfc01BVnw6+wZgiknNmYoRmKr9wT60TE5kZhbXUjMxCy6Zt0kaKN6Ndhw5ue/t+Oa8K1vFEHCw2HELDAByx2YGSV+QiqSrezhDysXnQSJYBUcHKSfwSNYqDxBUD8kRAkDYN1AOoI9iariYwWB1VwWocWkFQbshSQJMGBtJ9zVCMVe83K1oL52hlgICiDBDHp767itCVpuWgI5BHYyg2vVYaTrm96/Sh5BCtswHOBcBEMp3/+2QAE2EKB03nUMbiChLCTmGV7onKGKs7C2SCRJyzOnXpUgCoGI4QGcNnujTKFVgFAmYAKmBJJ3rWOZj7Ev2WcuDc0h0FWOaj2mV2C+YokECTkIRczEF5MElole89Io+Ns2G8y1aZcuTUWzIXl+6dtIFKeDKd3vH/7zj56EUS5w/MuVrl0g6Hngkf6lAP86NZi4musOKXzdGTS1o0JeDreW1IN3KZZsvwhxIubDl+EN/zUZbpdYz3YBjVidu+aZ3pgwSzOswAeZ9YECebUwNzrRLNhUBCiJJY+pO5PrQ78dIbc17gft+UyiwbWjK5rSPLVHt4q4EyC7cC66Agb76gTQUtlTKu4/wCYn/zTTxXVn/NxN/8Akd9UR/Fh+QfRLiGNxMlxiyndTAB9DlAJFRbfDbQ0Fq2PZF/tUmkqr8RK/vOP1V2wxs7rR9EoHTp26V1dNdWGu60S0iKANIHtpS0tXF7Ll1dSTXVa1yU0Sx1oVGsDersBLlV2yVnh57GYmCROokVO/WCoxCiQHDoU5RtEMI1GuvXQ96uDwi0YOXfU6n+9IeD2vwfzb+9OP4krSQ0jdeIa0hZ+9xByFEwAMsLoDvJI+dRa1H6mtfg/m39648Gtfg/m396ydgJn6ucPfoqlpKyxFMIrXjgdn8H/AFN/ekPBLP4P+pv70OejJCdx79E+weJETAHEnw0r+1kKWtcOB2fwf9Tf3pf1HZ/B/Nv71HwqT5h79Ed8Qj5H36rITXA1s/1FZ/B/Nv71w4DY/B/Nv71b4TJ8w9+i74jHyPv1WMFKa2n6gsfg/m39679QWP3f82/vUjomX5go+Ix8j79VixXVtRwGx+7/AJt/eu/UNj8A+rf3q3wmT5h79F3xGPkffqsVFdW2HAbH7sfVv70v6hsfux9T/erN6IkP/Ie/RR8Sj5H36rEGlFbb9Q2P3Y+p/vS/qGx+7H1P96n4RJ8wUfEo+R9+qxFdW3/UNj92Pqf7136hsfux9T/ep+Ey/MPfou+Ix8j79ViK6tv+obH7sfU/3pw4DY/dj6n+9W+EyfMF3xGPkffqsPRsOu9bI8Csfux9T/eiWeFWlmEXX5/nWsfRb2nVwVHdIsI0aV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214546" y="642918"/>
            <a:ext cx="5000660" cy="28575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1400" dirty="0" smtClean="0">
                <a:latin typeface="Cambria" pitchFamily="18" charset="0"/>
              </a:rPr>
              <a:t> </a:t>
            </a:r>
            <a:r>
              <a:rPr lang="ru-RU" sz="1400" dirty="0" smtClean="0"/>
              <a:t> </a:t>
            </a:r>
            <a:r>
              <a:rPr lang="ru-RU" sz="1400" dirty="0" smtClean="0">
                <a:solidFill>
                  <a:srgbClr val="FF0000"/>
                </a:solidFill>
                <a:latin typeface="Cambria" pitchFamily="18" charset="0"/>
              </a:rPr>
              <a:t>Логико-математические сюжетные игры </a:t>
            </a:r>
            <a:r>
              <a:rPr lang="ru-RU" sz="1400" i="1" dirty="0" smtClean="0">
                <a:solidFill>
                  <a:srgbClr val="FF0000"/>
                </a:solidFill>
                <a:latin typeface="Cambria" pitchFamily="18" charset="0"/>
              </a:rPr>
              <a:t>(занятия)  </a:t>
            </a:r>
          </a:p>
          <a:p>
            <a:pPr algn="ctr"/>
            <a:endParaRPr lang="ru-RU" sz="1400" dirty="0" smtClean="0">
              <a:solidFill>
                <a:srgbClr val="FF0000"/>
              </a:solidFill>
              <a:latin typeface="Cambria" pitchFamily="18" charset="0"/>
            </a:endParaRPr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>
              <a:latin typeface="Cambria" pitchFamily="18" charset="0"/>
            </a:endParaRPr>
          </a:p>
          <a:p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14546" y="1142984"/>
            <a:ext cx="507209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  <a:latin typeface="Cambria" pitchFamily="18" charset="0"/>
              </a:rPr>
              <a:t>Этапы организации и проведения</a:t>
            </a:r>
            <a:r>
              <a:rPr lang="ru-RU" sz="2200" dirty="0" smtClean="0">
                <a:solidFill>
                  <a:srgbClr val="FF0000"/>
                </a:solidFill>
                <a:latin typeface="Cambria" pitchFamily="18" charset="0"/>
              </a:rPr>
              <a:t> :</a:t>
            </a:r>
            <a:endParaRPr lang="ru-RU" sz="2200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85984" y="1785926"/>
            <a:ext cx="4929222" cy="642942"/>
          </a:xfrm>
          <a:prstGeom prst="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fontAlgn="base">
              <a:spcBef>
                <a:spcPct val="0"/>
              </a:spcBef>
            </a:pPr>
            <a:r>
              <a:rPr lang="ru-RU" b="1" dirty="0" smtClean="0">
                <a:solidFill>
                  <a:srgbClr val="0046D2"/>
                </a:solidFill>
                <a:latin typeface="Cambria" pitchFamily="18" charset="0"/>
              </a:rPr>
              <a:t>1 этап - Завязка</a:t>
            </a:r>
            <a:r>
              <a:rPr lang="ru-RU" dirty="0" smtClean="0">
                <a:solidFill>
                  <a:srgbClr val="0046D2"/>
                </a:solidFill>
                <a:latin typeface="Cambria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Cambria" pitchFamily="18" charset="0"/>
              </a:rPr>
              <a:t>(</a:t>
            </a:r>
            <a:r>
              <a:rPr lang="ru-RU" sz="1600" i="1" dirty="0" smtClean="0">
                <a:solidFill>
                  <a:schemeClr val="tx1"/>
                </a:solidFill>
                <a:latin typeface="Cambria" pitchFamily="18" charset="0"/>
              </a:rPr>
              <a:t>педагог сообщает детям основной сюжет )</a:t>
            </a:r>
          </a:p>
          <a:p>
            <a:pPr algn="ctr" fontAlgn="base">
              <a:spcBef>
                <a:spcPct val="0"/>
              </a:spcBef>
            </a:pPr>
            <a:endParaRPr lang="ru-RU" sz="1300" i="1" dirty="0" smtClean="0">
              <a:solidFill>
                <a:schemeClr val="tx1"/>
              </a:solidFill>
              <a:latin typeface="Cambria" pitchFamily="18" charset="0"/>
            </a:endParaRPr>
          </a:p>
          <a:p>
            <a:pPr fontAlgn="base">
              <a:spcBef>
                <a:spcPct val="0"/>
              </a:spcBef>
            </a:pPr>
            <a:endParaRPr lang="ru-RU" sz="1400" i="1" dirty="0" smtClean="0">
              <a:solidFill>
                <a:schemeClr val="tx1"/>
              </a:solidFill>
              <a:latin typeface="Cambria" pitchFamily="18" charset="0"/>
            </a:endParaRPr>
          </a:p>
          <a:p>
            <a:pPr algn="ctr" fontAlgn="base">
              <a:spcBef>
                <a:spcPct val="0"/>
              </a:spcBef>
            </a:pPr>
            <a:endParaRPr lang="ru-RU" sz="1200" b="1" i="1" dirty="0" smtClean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28662" y="2643182"/>
            <a:ext cx="7286676" cy="1428760"/>
          </a:xfrm>
          <a:prstGeom prst="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</a:pPr>
            <a:r>
              <a:rPr lang="ru-RU" b="1" dirty="0" smtClean="0">
                <a:solidFill>
                  <a:srgbClr val="0046D2"/>
                </a:solidFill>
                <a:latin typeface="Cambria" pitchFamily="18" charset="0"/>
              </a:rPr>
              <a:t>2 этап - Развитие сюжета</a:t>
            </a:r>
          </a:p>
          <a:p>
            <a:pPr algn="ctr"/>
            <a:r>
              <a:rPr lang="ru-RU" i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sz="1600" i="1" dirty="0" smtClean="0">
                <a:solidFill>
                  <a:schemeClr val="tx1"/>
                </a:solidFill>
                <a:latin typeface="Cambria" pitchFamily="18" charset="0"/>
              </a:rPr>
              <a:t>(в процессе которого дети становятся активными участниками сценария:</a:t>
            </a:r>
          </a:p>
          <a:p>
            <a:pPr lvl="0" algn="ctr"/>
            <a:r>
              <a:rPr lang="ru-RU" sz="1600" i="1" dirty="0" smtClean="0">
                <a:solidFill>
                  <a:schemeClr val="tx1"/>
                </a:solidFill>
                <a:latin typeface="Cambria" pitchFamily="18" charset="0"/>
              </a:rPr>
              <a:t>- Осваивают, преобразуют, изменяют информацию</a:t>
            </a:r>
          </a:p>
          <a:p>
            <a:pPr lvl="0" algn="ctr"/>
            <a:r>
              <a:rPr lang="ru-RU" sz="1600" i="1" dirty="0" smtClean="0">
                <a:solidFill>
                  <a:schemeClr val="tx1"/>
                </a:solidFill>
                <a:latin typeface="Cambria" pitchFamily="18" charset="0"/>
              </a:rPr>
              <a:t>- Овладевают системой познавательных действий (способов познания)</a:t>
            </a:r>
          </a:p>
          <a:p>
            <a:pPr lvl="0" algn="ctr"/>
            <a:r>
              <a:rPr lang="ru-RU" sz="1600" i="1" dirty="0" smtClean="0">
                <a:solidFill>
                  <a:schemeClr val="tx1"/>
                </a:solidFill>
                <a:latin typeface="Cambria" pitchFamily="18" charset="0"/>
              </a:rPr>
              <a:t>- Обобщают, делают выводы, прогнозируют развитие ситуации)</a:t>
            </a:r>
            <a:endParaRPr lang="ru-RU" sz="1600" i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43042" y="4357694"/>
            <a:ext cx="5857916" cy="857256"/>
          </a:xfrm>
          <a:prstGeom prst="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fontAlgn="base">
              <a:spcBef>
                <a:spcPct val="0"/>
              </a:spcBef>
            </a:pPr>
            <a:r>
              <a:rPr lang="ru-RU" b="1" dirty="0" smtClean="0">
                <a:solidFill>
                  <a:srgbClr val="0046D2"/>
                </a:solidFill>
                <a:latin typeface="Cambria" pitchFamily="18" charset="0"/>
              </a:rPr>
              <a:t>3 этап - Подведение итогов</a:t>
            </a:r>
          </a:p>
          <a:p>
            <a:pPr algn="ctr" fontAlgn="base">
              <a:spcBef>
                <a:spcPct val="0"/>
              </a:spcBef>
            </a:pPr>
            <a:r>
              <a:rPr lang="ru-RU" sz="1600" i="1" dirty="0" smtClean="0">
                <a:solidFill>
                  <a:schemeClr val="tx1"/>
                </a:solidFill>
                <a:latin typeface="Cambria" pitchFamily="18" charset="0"/>
              </a:rPr>
              <a:t>( «Чем вы занимались?», «Что было самым интересным?», </a:t>
            </a:r>
          </a:p>
          <a:p>
            <a:pPr algn="ctr" fontAlgn="base">
              <a:spcBef>
                <a:spcPct val="0"/>
              </a:spcBef>
            </a:pPr>
            <a:r>
              <a:rPr lang="ru-RU" sz="1600" i="1" dirty="0" smtClean="0">
                <a:solidFill>
                  <a:schemeClr val="tx1"/>
                </a:solidFill>
                <a:latin typeface="Cambria" pitchFamily="18" charset="0"/>
              </a:rPr>
              <a:t>«Что не понравилось?» )</a:t>
            </a:r>
          </a:p>
          <a:p>
            <a:pPr algn="ctr" fontAlgn="base">
              <a:spcBef>
                <a:spcPct val="0"/>
              </a:spcBef>
            </a:pPr>
            <a:endParaRPr lang="ru-RU" sz="1600" i="1" dirty="0" smtClean="0">
              <a:solidFill>
                <a:schemeClr val="tx1"/>
              </a:solidFill>
              <a:latin typeface="Cambria" pitchFamily="18" charset="0"/>
            </a:endParaRPr>
          </a:p>
          <a:p>
            <a:pPr algn="ctr" fontAlgn="base">
              <a:spcBef>
                <a:spcPct val="0"/>
              </a:spcBef>
            </a:pPr>
            <a:endParaRPr lang="ru-RU" sz="1300" i="1" dirty="0" smtClean="0">
              <a:solidFill>
                <a:schemeClr val="tx1"/>
              </a:solidFill>
              <a:latin typeface="Cambria" pitchFamily="18" charset="0"/>
            </a:endParaRPr>
          </a:p>
          <a:p>
            <a:pPr fontAlgn="base">
              <a:spcBef>
                <a:spcPct val="0"/>
              </a:spcBef>
            </a:pPr>
            <a:endParaRPr lang="ru-RU" sz="1400" i="1" dirty="0" smtClean="0">
              <a:solidFill>
                <a:schemeClr val="tx1"/>
              </a:solidFill>
              <a:latin typeface="Cambria" pitchFamily="18" charset="0"/>
            </a:endParaRPr>
          </a:p>
          <a:p>
            <a:pPr algn="ctr" fontAlgn="base">
              <a:spcBef>
                <a:spcPct val="0"/>
              </a:spcBef>
            </a:pPr>
            <a:endParaRPr lang="ru-RU" sz="1200" b="1" i="1" dirty="0" smtClean="0">
              <a:solidFill>
                <a:schemeClr val="tx1"/>
              </a:solidFill>
              <a:latin typeface="Cambria" pitchFamily="18" charset="0"/>
            </a:endParaRPr>
          </a:p>
        </p:txBody>
      </p:sp>
      <p:pic>
        <p:nvPicPr>
          <p:cNvPr id="37889" name="Picture 1" descr="1068-55779-1549_selecta_syuzhetnorolevaya_igra_picc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72198" y="4657460"/>
            <a:ext cx="2638412" cy="220054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Documents and Settings\Администратор\Мои документы\Новая папка (3)\DSCN7325.JPG"/>
          <p:cNvPicPr/>
          <p:nvPr/>
        </p:nvPicPr>
        <p:blipFill>
          <a:blip r:embed="rId2" cstate="print"/>
          <a:srcRect t="3125"/>
          <a:stretch>
            <a:fillRect/>
          </a:stretch>
        </p:blipFill>
        <p:spPr bwMode="auto">
          <a:xfrm>
            <a:off x="2571736" y="4071942"/>
            <a:ext cx="328614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MO7659_0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501" t="10001" r="9000" b="12642"/>
          <a:stretch>
            <a:fillRect/>
          </a:stretch>
        </p:blipFill>
        <p:spPr bwMode="auto">
          <a:xfrm>
            <a:off x="3000364" y="642917"/>
            <a:ext cx="2643206" cy="226560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142976" y="2786058"/>
            <a:ext cx="7143800" cy="1285884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2000" dirty="0" smtClean="0"/>
              <a:t>     </a:t>
            </a:r>
            <a:r>
              <a:rPr lang="ru-RU" sz="2000" dirty="0" smtClean="0">
                <a:latin typeface="Cambria" pitchFamily="18" charset="0"/>
              </a:rPr>
              <a:t>Эта деятельность направлена на поиск и приобретение новой информации. Она не задана взрослым, а строится самим дошкольником по мере получения им новых сведений об объекте.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3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2928926" y="1428736"/>
            <a:ext cx="2857520" cy="92869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1600" dirty="0" smtClean="0">
                <a:latin typeface="Cambria" pitchFamily="18" charset="0"/>
              </a:rPr>
              <a:t> </a:t>
            </a:r>
            <a:r>
              <a:rPr lang="ru-RU" b="1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Исследовательская деятельность 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экспериментирование</a:t>
            </a:r>
            <a:endParaRPr lang="ru-RU" dirty="0" smtClean="0">
              <a:solidFill>
                <a:schemeClr val="bg1"/>
              </a:solidFill>
            </a:endParaRPr>
          </a:p>
          <a:p>
            <a:endParaRPr lang="ru-RU" sz="1600" dirty="0" smtClean="0">
              <a:latin typeface="Cambria" pitchFamily="18" charset="0"/>
            </a:endParaRPr>
          </a:p>
          <a:p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Рисунок 10" descr="F:\!CKAЧKA!\36ab57217143.png"/>
          <p:cNvPicPr/>
          <p:nvPr/>
        </p:nvPicPr>
        <p:blipFill>
          <a:blip r:embed="rId4" cstate="print"/>
          <a:srcRect l="11904" r="7144"/>
          <a:stretch>
            <a:fillRect/>
          </a:stretch>
        </p:blipFill>
        <p:spPr bwMode="auto">
          <a:xfrm flipH="1">
            <a:off x="5715008" y="3643314"/>
            <a:ext cx="264320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071670" y="642918"/>
            <a:ext cx="5429288" cy="28575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Cambria" pitchFamily="18" charset="0"/>
              </a:rPr>
              <a:t>Исследовательская деятельность и</a:t>
            </a:r>
            <a:r>
              <a:rPr lang="ru-RU" sz="1400" b="1" dirty="0" smtClean="0">
                <a:solidFill>
                  <a:srgbClr val="FF0000"/>
                </a:solidFill>
              </a:rPr>
              <a:t> </a:t>
            </a:r>
            <a:r>
              <a:rPr lang="ru-RU" sz="1400" dirty="0" smtClean="0">
                <a:solidFill>
                  <a:srgbClr val="FF0000"/>
                </a:solidFill>
                <a:latin typeface="Cambria" pitchFamily="18" charset="0"/>
              </a:rPr>
              <a:t>экспериментирование.</a:t>
            </a:r>
          </a:p>
          <a:p>
            <a:endParaRPr lang="ru-RU" sz="1600" dirty="0" smtClean="0"/>
          </a:p>
          <a:p>
            <a:endParaRPr lang="ru-RU" sz="1600" dirty="0" smtClean="0">
              <a:latin typeface="Cambria" pitchFamily="18" charset="0"/>
            </a:endParaRPr>
          </a:p>
          <a:p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Рисунок 7" descr="F:\!CKAЧKA!\36ab57217143.png"/>
          <p:cNvPicPr/>
          <p:nvPr/>
        </p:nvPicPr>
        <p:blipFill>
          <a:blip r:embed="rId2" cstate="print"/>
          <a:srcRect l="11904" r="7144"/>
          <a:stretch>
            <a:fillRect/>
          </a:stretch>
        </p:blipFill>
        <p:spPr bwMode="auto">
          <a:xfrm>
            <a:off x="428596" y="3071810"/>
            <a:ext cx="242889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000100" y="1000108"/>
            <a:ext cx="7215238" cy="2000264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   Главный путь развития</a:t>
            </a:r>
            <a:r>
              <a:rPr lang="ru-RU" b="1" dirty="0" smtClean="0">
                <a:latin typeface="Cambria" pitchFamily="18" charset="0"/>
              </a:rPr>
              <a:t> </a:t>
            </a:r>
            <a:r>
              <a:rPr lang="ru-RU" dirty="0" smtClean="0">
                <a:latin typeface="Cambria" pitchFamily="18" charset="0"/>
              </a:rPr>
              <a:t>исследовательского поведения ребенка – </a:t>
            </a:r>
            <a:r>
              <a:rPr lang="ru-RU" b="1" dirty="0" smtClean="0">
                <a:solidFill>
                  <a:srgbClr val="0046D2"/>
                </a:solidFill>
                <a:latin typeface="Cambria" pitchFamily="18" charset="0"/>
              </a:rPr>
              <a:t>собственная исследовательская практика</a:t>
            </a:r>
            <a:r>
              <a:rPr lang="ru-RU" b="1" dirty="0" smtClean="0">
                <a:latin typeface="Cambria" pitchFamily="18" charset="0"/>
              </a:rPr>
              <a:t>. </a:t>
            </a:r>
          </a:p>
          <a:p>
            <a:pPr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Она чаще всего осуществляется в детском </a:t>
            </a:r>
            <a:r>
              <a:rPr lang="ru-RU" b="1" dirty="0" smtClean="0">
                <a:solidFill>
                  <a:srgbClr val="0046D2"/>
                </a:solidFill>
                <a:latin typeface="Cambria" pitchFamily="18" charset="0"/>
              </a:rPr>
              <a:t>экспериментировании</a:t>
            </a:r>
            <a:r>
              <a:rPr lang="ru-RU" dirty="0" smtClean="0">
                <a:latin typeface="Cambria" pitchFamily="18" charset="0"/>
              </a:rPr>
              <a:t>. </a:t>
            </a:r>
          </a:p>
          <a:p>
            <a:pPr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   Именно здесь ребенок выступает как своеобразный исследователь,  самостоятельно воздействующий различными способами на окружающие его предметы и явления с целью их более полного познания и освоения.</a:t>
            </a:r>
          </a:p>
          <a:p>
            <a:pPr>
              <a:spcBef>
                <a:spcPct val="0"/>
              </a:spcBef>
            </a:pPr>
            <a:endParaRPr lang="ru-RU" sz="2400" dirty="0" smtClean="0"/>
          </a:p>
          <a:p>
            <a:pPr>
              <a:spcBef>
                <a:spcPct val="0"/>
              </a:spcBef>
            </a:pPr>
            <a:endParaRPr lang="ru-RU" sz="25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3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2714612" y="3000372"/>
            <a:ext cx="54292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182563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Cambria" pitchFamily="18" charset="0"/>
              </a:rPr>
              <a:t> Пробы и ошибки являются важным компонентом детского экспериментирования.</a:t>
            </a:r>
          </a:p>
          <a:p>
            <a:pPr indent="182563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Cambria" pitchFamily="18" charset="0"/>
              </a:rPr>
              <a:t> Ребёнок пытается применить старые способы действий, комбинируя и перестраивая их.</a:t>
            </a: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cs typeface="Arial" pitchFamily="34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2643174" y="4429132"/>
            <a:ext cx="5643602" cy="1214446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1600" dirty="0" smtClean="0"/>
              <a:t>  </a:t>
            </a:r>
            <a:r>
              <a:rPr lang="ru-RU" dirty="0" smtClean="0">
                <a:latin typeface="Cambria" pitchFamily="18" charset="0"/>
              </a:rPr>
              <a:t>Источником экспериментирования являются детские вопросы: </a:t>
            </a:r>
            <a:r>
              <a:rPr lang="ru-RU" i="1" dirty="0" smtClean="0">
                <a:latin typeface="Cambria" pitchFamily="18" charset="0"/>
              </a:rPr>
              <a:t>почему идёт дождь? дует ветер? что получится, если кубик склеить по-другому? почему муха не падает с потолка?</a:t>
            </a:r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3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" name="Picture 1" descr="G:\c6aad6abc112037e33cf671aee1d382b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60089">
            <a:off x="2129754" y="2971313"/>
            <a:ext cx="584899" cy="763949"/>
          </a:xfrm>
          <a:prstGeom prst="rect">
            <a:avLst/>
          </a:prstGeom>
          <a:noFill/>
        </p:spPr>
      </p:pic>
      <p:pic>
        <p:nvPicPr>
          <p:cNvPr id="18" name="Picture 1" descr="G:\c6aad6abc112037e33cf671aee1d382b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43869">
            <a:off x="2772697" y="5543081"/>
            <a:ext cx="584899" cy="763949"/>
          </a:xfrm>
          <a:prstGeom prst="rect">
            <a:avLst/>
          </a:prstGeom>
          <a:noFill/>
        </p:spPr>
      </p:pic>
      <p:pic>
        <p:nvPicPr>
          <p:cNvPr id="19" name="Picture 1" descr="G:\c6aad6abc112037e33cf671aee1d382b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736631">
            <a:off x="4772962" y="5614517"/>
            <a:ext cx="584899" cy="763949"/>
          </a:xfrm>
          <a:prstGeom prst="rect">
            <a:avLst/>
          </a:prstGeom>
          <a:noFill/>
        </p:spPr>
      </p:pic>
      <p:pic>
        <p:nvPicPr>
          <p:cNvPr id="20" name="Picture 1" descr="G:\c6aad6abc112037e33cf671aee1d382b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60089">
            <a:off x="6701787" y="5400204"/>
            <a:ext cx="584899" cy="7639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214414" y="3573016"/>
            <a:ext cx="7072362" cy="1512168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b="1" dirty="0" smtClean="0">
                <a:solidFill>
                  <a:srgbClr val="003BB0"/>
                </a:solidFill>
                <a:latin typeface="Cambria" pitchFamily="18" charset="0"/>
              </a:rPr>
              <a:t>    Математическое образование </a:t>
            </a:r>
            <a:r>
              <a:rPr lang="ru-RU" dirty="0" smtClean="0">
                <a:latin typeface="Cambria" pitchFamily="18" charset="0"/>
              </a:rPr>
              <a:t>уже в дошкольном возрасте способствует развитию критического мышления, логической строгости и </a:t>
            </a:r>
            <a:r>
              <a:rPr lang="ru-RU" dirty="0" err="1" smtClean="0">
                <a:latin typeface="Cambria" pitchFamily="18" charset="0"/>
              </a:rPr>
              <a:t>алгоритмичности</a:t>
            </a:r>
            <a:r>
              <a:rPr lang="ru-RU" dirty="0" smtClean="0">
                <a:latin typeface="Cambria" pitchFamily="18" charset="0"/>
              </a:rPr>
              <a:t> мышления, которые во многом определяют успешность и результативность деятельности ребёнка в познании мира вне и внутри себя.</a:t>
            </a: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142976" y="1844824"/>
            <a:ext cx="7215238" cy="1656184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b="1" dirty="0" smtClean="0">
                <a:solidFill>
                  <a:srgbClr val="7030A0"/>
                </a:solidFill>
                <a:latin typeface="Cambria" pitchFamily="18" charset="0"/>
              </a:rPr>
              <a:t>    </a:t>
            </a:r>
            <a:r>
              <a:rPr lang="ru-RU" b="1" dirty="0" smtClean="0">
                <a:solidFill>
                  <a:srgbClr val="003BB0"/>
                </a:solidFill>
                <a:latin typeface="Cambria" pitchFamily="18" charset="0"/>
              </a:rPr>
              <a:t>Главной задачей </a:t>
            </a:r>
            <a:r>
              <a:rPr lang="ru-RU" dirty="0" smtClean="0">
                <a:latin typeface="Cambria" pitchFamily="18" charset="0"/>
              </a:rPr>
              <a:t>современной системы образования является раскрытие способностей каждого ребёнка, воспитание личности, готовой к жизни в высокотехнологичном информационном обществе,  умение использовать информационные технологии, обучение в течение всей жизни. 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rgbClr val="FF0000"/>
                </a:solidFill>
                <a:latin typeface="Cambria" pitchFamily="18" charset="0"/>
              </a:rPr>
              <a:t> 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85852" y="5013176"/>
            <a:ext cx="6357982" cy="720080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   В процессе математического образования в детском саду осуществляется </a:t>
            </a:r>
            <a:r>
              <a:rPr lang="ru-RU" b="1" dirty="0" smtClean="0">
                <a:solidFill>
                  <a:srgbClr val="003BB0"/>
                </a:solidFill>
                <a:latin typeface="Cambria" pitchFamily="18" charset="0"/>
              </a:rPr>
              <a:t>математическое развитие </a:t>
            </a:r>
            <a:r>
              <a:rPr lang="ru-RU" dirty="0" smtClean="0">
                <a:latin typeface="Cambria" pitchFamily="18" charset="0"/>
              </a:rPr>
              <a:t>ребенка.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85918" y="714356"/>
            <a:ext cx="60007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ambria" pitchFamily="18" charset="0"/>
              </a:rPr>
              <a:t>Логико-математическое развитие детей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ambria" pitchFamily="18" charset="0"/>
              </a:rPr>
              <a:t>дошкольного возрастав современных условиях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7" name="Picture 1" descr="cEyOWUgM5FQ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73" r="11818"/>
          <a:stretch>
            <a:fillRect/>
          </a:stretch>
        </p:blipFill>
        <p:spPr bwMode="auto">
          <a:xfrm>
            <a:off x="6588224" y="3573016"/>
            <a:ext cx="2555776" cy="313239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000100" y="1571612"/>
            <a:ext cx="3643338" cy="4643470"/>
          </a:xfrm>
          <a:prstGeom prst="rect">
            <a:avLst/>
          </a:prstGeom>
          <a:solidFill>
            <a:srgbClr val="FDE7F9">
              <a:alpha val="3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</a:pPr>
            <a:endParaRPr lang="ru-RU" b="1" dirty="0" smtClean="0">
              <a:solidFill>
                <a:schemeClr val="tx1"/>
              </a:solidFill>
            </a:endParaRPr>
          </a:p>
          <a:p>
            <a:pPr algn="ctr" fontAlgn="base">
              <a:spcBef>
                <a:spcPct val="0"/>
              </a:spcBef>
            </a:pPr>
            <a:r>
              <a:rPr lang="ru-RU" b="1" dirty="0" smtClean="0">
                <a:solidFill>
                  <a:srgbClr val="003DB8"/>
                </a:solidFill>
                <a:latin typeface="Cambria" pitchFamily="18" charset="0"/>
              </a:rPr>
              <a:t>Совместная с педагогом деятельность:</a:t>
            </a:r>
            <a:r>
              <a:rPr lang="ru-RU" dirty="0" smtClean="0">
                <a:solidFill>
                  <a:srgbClr val="003DB8"/>
                </a:solidFill>
                <a:latin typeface="Cambria" pitchFamily="18" charset="0"/>
              </a:rPr>
              <a:t> </a:t>
            </a:r>
            <a:endParaRPr lang="ru-RU" sz="1600" dirty="0" smtClean="0">
              <a:solidFill>
                <a:schemeClr val="tx1"/>
              </a:solidFill>
              <a:latin typeface="Cambria" pitchFamily="18" charset="0"/>
            </a:endParaRPr>
          </a:p>
          <a:p>
            <a:r>
              <a:rPr lang="ru-RU" sz="1600" dirty="0" smtClean="0">
                <a:solidFill>
                  <a:schemeClr val="tx1"/>
                </a:solidFill>
                <a:latin typeface="Cambria" pitchFamily="18" charset="0"/>
              </a:rPr>
              <a:t>- уточнение представлений детей о свойствах и качествах материалов,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Cambria" pitchFamily="18" charset="0"/>
              </a:rPr>
              <a:t> - мотивирование, 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Cambria" pitchFamily="18" charset="0"/>
              </a:rPr>
              <a:t>- создание проблемной ситуации, 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Cambria" pitchFamily="18" charset="0"/>
              </a:rPr>
              <a:t>- постановка цели, определение этапов исследования, 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Cambria" pitchFamily="18" charset="0"/>
              </a:rPr>
              <a:t>- выдвижение предположений о результатах, их обоснование, 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Cambria" pitchFamily="18" charset="0"/>
              </a:rPr>
              <a:t>- проведение эксперимента, 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Cambria" pitchFamily="18" charset="0"/>
              </a:rPr>
              <a:t>- фиксация результатов, их обсуждение </a:t>
            </a:r>
            <a:r>
              <a:rPr lang="ru-RU" sz="1600" i="1" dirty="0" smtClean="0">
                <a:solidFill>
                  <a:schemeClr val="tx1"/>
                </a:solidFill>
                <a:latin typeface="Cambria" pitchFamily="18" charset="0"/>
              </a:rPr>
              <a:t>(с помощью педагога, используя готовые схемы и модели что делали? что получили? почему?)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Cambria" pitchFamily="18" charset="0"/>
              </a:rPr>
              <a:t>- общий вывод </a:t>
            </a:r>
            <a:r>
              <a:rPr lang="ru-RU" sz="1600" i="1" dirty="0" smtClean="0">
                <a:solidFill>
                  <a:schemeClr val="tx1"/>
                </a:solidFill>
                <a:latin typeface="Cambria" pitchFamily="18" charset="0"/>
              </a:rPr>
              <a:t>(формулирует педагог на основе высказывания детей).</a:t>
            </a:r>
          </a:p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714876" y="1571612"/>
            <a:ext cx="3429024" cy="4643470"/>
          </a:xfrm>
          <a:prstGeom prst="rect">
            <a:avLst/>
          </a:prstGeom>
          <a:solidFill>
            <a:srgbClr val="FDE7F9">
              <a:alpha val="3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fontAlgn="base">
              <a:spcBef>
                <a:spcPct val="0"/>
              </a:spcBef>
            </a:pPr>
            <a:r>
              <a:rPr lang="ru-RU" b="1" dirty="0" smtClean="0">
                <a:solidFill>
                  <a:srgbClr val="003DB8"/>
                </a:solidFill>
                <a:latin typeface="Cambria" pitchFamily="18" charset="0"/>
              </a:rPr>
              <a:t>Самостоятельное экспериментирование:</a:t>
            </a:r>
          </a:p>
          <a:p>
            <a:pPr fontAlgn="base"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Cambria" pitchFamily="18" charset="0"/>
              </a:rPr>
              <a:t>беседы, специальные игры и упражнения, практическая деятельность в уголке экспериментирования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Cambria" pitchFamily="18" charset="0"/>
              </a:rPr>
              <a:t>- Педагог с помощью схем показывает проблему, 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Cambria" pitchFamily="18" charset="0"/>
              </a:rPr>
              <a:t>- дети предлагают пути решения, отбирают необходимые материалы,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chemeClr val="tx1"/>
                </a:solidFill>
                <a:latin typeface="Cambria" pitchFamily="18" charset="0"/>
              </a:rPr>
              <a:t>проведение эксперимента,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chemeClr val="tx1"/>
                </a:solidFill>
                <a:latin typeface="Cambria" pitchFamily="18" charset="0"/>
              </a:rPr>
              <a:t>фиксируют результаты </a:t>
            </a:r>
          </a:p>
          <a:p>
            <a:r>
              <a:rPr lang="ru-RU" sz="1600" i="1" dirty="0" smtClean="0">
                <a:solidFill>
                  <a:schemeClr val="tx1"/>
                </a:solidFill>
                <a:latin typeface="Cambria" pitchFamily="18" charset="0"/>
              </a:rPr>
              <a:t>(с помощью готовых  моделей, </a:t>
            </a:r>
          </a:p>
          <a:p>
            <a:r>
              <a:rPr lang="ru-RU" sz="1600" i="1" dirty="0" smtClean="0">
                <a:solidFill>
                  <a:schemeClr val="tx1"/>
                </a:solidFill>
                <a:latin typeface="Cambria" pitchFamily="18" charset="0"/>
              </a:rPr>
              <a:t>  затем самостоятельно) </a:t>
            </a:r>
            <a:endParaRPr lang="ru-RU" i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43042" y="571480"/>
            <a:ext cx="6357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</a:pPr>
            <a:r>
              <a:rPr lang="ru-RU" sz="2000" b="1" dirty="0" smtClean="0">
                <a:solidFill>
                  <a:srgbClr val="FF0000"/>
                </a:solidFill>
                <a:latin typeface="Cambria" pitchFamily="18" charset="0"/>
              </a:rPr>
              <a:t>Этапы руководства исследовательской деятельностью и экспериментированием </a:t>
            </a:r>
            <a:r>
              <a:rPr lang="ru-RU" sz="2000" dirty="0" smtClean="0">
                <a:solidFill>
                  <a:srgbClr val="FF0000"/>
                </a:solidFill>
                <a:latin typeface="Cambria" pitchFamily="18" charset="0"/>
              </a:rPr>
              <a:t>:</a:t>
            </a:r>
            <a:endParaRPr lang="ru-RU" sz="2000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40306" y="1214422"/>
            <a:ext cx="864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</a:pPr>
            <a:r>
              <a:rPr lang="en-US" b="1" dirty="0" smtClean="0">
                <a:solidFill>
                  <a:srgbClr val="003DB8"/>
                </a:solidFill>
                <a:latin typeface="Cambria" pitchFamily="18" charset="0"/>
              </a:rPr>
              <a:t>I</a:t>
            </a:r>
            <a:r>
              <a:rPr lang="ru-RU" b="1" dirty="0" smtClean="0">
                <a:solidFill>
                  <a:srgbClr val="003DB8"/>
                </a:solidFill>
                <a:latin typeface="Cambria" pitchFamily="18" charset="0"/>
              </a:rPr>
              <a:t> этап.</a:t>
            </a:r>
            <a:endParaRPr lang="ru-RU" dirty="0" smtClean="0">
              <a:solidFill>
                <a:srgbClr val="003DB8"/>
              </a:solidFill>
              <a:latin typeface="Cambr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86446" y="1214422"/>
            <a:ext cx="944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</a:pPr>
            <a:r>
              <a:rPr lang="en-US" b="1" dirty="0" smtClean="0">
                <a:solidFill>
                  <a:srgbClr val="003DB8"/>
                </a:solidFill>
                <a:latin typeface="Cambria" pitchFamily="18" charset="0"/>
              </a:rPr>
              <a:t>II</a:t>
            </a:r>
            <a:r>
              <a:rPr lang="ru-RU" b="1" dirty="0" smtClean="0">
                <a:solidFill>
                  <a:srgbClr val="003DB8"/>
                </a:solidFill>
                <a:latin typeface="Cambria" pitchFamily="18" charset="0"/>
              </a:rPr>
              <a:t> этап.</a:t>
            </a:r>
            <a:endParaRPr lang="ru-RU" dirty="0" smtClean="0">
              <a:solidFill>
                <a:srgbClr val="003DB8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071670" y="642918"/>
            <a:ext cx="5429288" cy="35719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  <a:latin typeface="Cambria" pitchFamily="18" charset="0"/>
              </a:rPr>
              <a:t>Экспериментирование и исследовательская деятельность.</a:t>
            </a:r>
          </a:p>
          <a:p>
            <a:endParaRPr lang="ru-RU" sz="1600" dirty="0" smtClean="0"/>
          </a:p>
          <a:p>
            <a:endParaRPr lang="ru-RU" sz="1600" dirty="0" smtClean="0">
              <a:latin typeface="Cambria" pitchFamily="18" charset="0"/>
            </a:endParaRPr>
          </a:p>
          <a:p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 descr="F:\!CKAЧKA!\9b0a7a3fa41e.png"/>
          <p:cNvPicPr/>
          <p:nvPr/>
        </p:nvPicPr>
        <p:blipFill>
          <a:blip r:embed="rId2" cstate="print"/>
          <a:srcRect l="4928" t="13115" r="2669" b="11066"/>
          <a:stretch>
            <a:fillRect/>
          </a:stretch>
        </p:blipFill>
        <p:spPr bwMode="auto">
          <a:xfrm>
            <a:off x="-3143240" y="3571876"/>
            <a:ext cx="3143240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!CKAЧKA!\36ab57217143.png"/>
          <p:cNvPicPr/>
          <p:nvPr/>
        </p:nvPicPr>
        <p:blipFill>
          <a:blip r:embed="rId3" cstate="print"/>
          <a:srcRect l="11904" r="7144"/>
          <a:stretch>
            <a:fillRect/>
          </a:stretch>
        </p:blipFill>
        <p:spPr bwMode="auto">
          <a:xfrm>
            <a:off x="571472" y="3143248"/>
            <a:ext cx="242889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1071538" y="928670"/>
            <a:ext cx="7143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3556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D1B1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Одним из условий является наличие специально созданной предметной среды, куда помещаются приборы и материалы в соответствии с проблемой, которую дети решают вместе с педагогом</a:t>
            </a:r>
            <a:r>
              <a:rPr lang="ru-RU" dirty="0" smtClean="0">
                <a:solidFill>
                  <a:srgbClr val="1D1B11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.</a:t>
            </a:r>
          </a:p>
        </p:txBody>
      </p:sp>
      <p:pic>
        <p:nvPicPr>
          <p:cNvPr id="9" name="Рисунок 8" descr="C:\Documents and Settings\Администратор\Мои документы\Новая папка (3)\DSCN729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2143116"/>
            <a:ext cx="328614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142976" y="1785926"/>
            <a:ext cx="7143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solidFill>
                  <a:srgbClr val="1D1B11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                       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D1B1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(Например, «Что плавает, что тонет?», «Какой песок легче: мокрый или сухой?»)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cs typeface="Arial" pitchFamily="34" charset="0"/>
            </a:endParaRPr>
          </a:p>
        </p:txBody>
      </p:sp>
      <p:pic>
        <p:nvPicPr>
          <p:cNvPr id="12" name="Picture 1" descr="G:\c6aad6abc112037e33cf671aee1d382b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08" y="2428868"/>
            <a:ext cx="1029056" cy="1344071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571736" y="4429132"/>
            <a:ext cx="5786478" cy="1714512"/>
          </a:xfrm>
          <a:prstGeom prst="rect">
            <a:avLst/>
          </a:prstGeom>
        </p:spPr>
        <p:txBody>
          <a:bodyPr/>
          <a:lstStyle/>
          <a:p>
            <a:pPr lvl="0" algn="ctr"/>
            <a:r>
              <a:rPr lang="ru-RU" b="1" dirty="0" smtClean="0">
                <a:solidFill>
                  <a:srgbClr val="FF0000"/>
                </a:solidFill>
                <a:latin typeface="Cambria" pitchFamily="18" charset="0"/>
              </a:rPr>
              <a:t>Результаты исследовательской деятельности</a:t>
            </a:r>
            <a:r>
              <a:rPr lang="ru-RU" dirty="0" smtClean="0"/>
              <a:t> </a:t>
            </a:r>
          </a:p>
          <a:p>
            <a:pPr lvl="0">
              <a:buBlip>
                <a:blip r:embed="rId6"/>
              </a:buBlip>
            </a:pPr>
            <a:r>
              <a:rPr lang="ru-RU" dirty="0" smtClean="0">
                <a:latin typeface="Cambria" pitchFamily="18" charset="0"/>
              </a:rPr>
              <a:t>Новая информация об исследуемом объекте, его свойствах, качествах, строении, связях с другими объектами.</a:t>
            </a:r>
          </a:p>
          <a:p>
            <a:pPr lvl="0">
              <a:buBlip>
                <a:blip r:embed="rId6"/>
              </a:buBlip>
            </a:pPr>
            <a:r>
              <a:rPr lang="ru-RU" dirty="0" smtClean="0">
                <a:latin typeface="Cambria" pitchFamily="18" charset="0"/>
              </a:rPr>
              <a:t>Знания о способах исследования и его результатах,</a:t>
            </a:r>
          </a:p>
          <a:p>
            <a:pPr lvl="0">
              <a:buBlip>
                <a:blip r:embed="rId6"/>
              </a:buBlip>
            </a:pPr>
            <a:r>
              <a:rPr lang="ru-RU" dirty="0" smtClean="0">
                <a:latin typeface="Cambria" pitchFamily="18" charset="0"/>
              </a:rPr>
              <a:t>Познавательное и личностное развитие.</a:t>
            </a:r>
          </a:p>
          <a:p>
            <a:pPr algn="ctr">
              <a:spcBef>
                <a:spcPct val="0"/>
              </a:spcBef>
            </a:pPr>
            <a:endParaRPr lang="ru-RU" sz="3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99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99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7" grpId="0"/>
      <p:bldP spid="11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MO7659_0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501" t="10001" r="9000" b="12642"/>
          <a:stretch>
            <a:fillRect/>
          </a:stretch>
        </p:blipFill>
        <p:spPr bwMode="auto">
          <a:xfrm>
            <a:off x="3071802" y="1071546"/>
            <a:ext cx="2428892" cy="204538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142976" y="3214686"/>
            <a:ext cx="7143800" cy="1428760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2000" dirty="0" smtClean="0"/>
              <a:t>     </a:t>
            </a:r>
            <a:r>
              <a:rPr lang="ru-RU" dirty="0" smtClean="0">
                <a:latin typeface="Cambria" pitchFamily="18" charset="0"/>
              </a:rPr>
              <a:t>Они являются</a:t>
            </a:r>
            <a:r>
              <a:rPr lang="ru-RU" b="1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ru-RU" dirty="0" smtClean="0">
                <a:latin typeface="Cambria" pitchFamily="18" charset="0"/>
              </a:rPr>
              <a:t>самым «новым»  из перечисленных направлений игровой технологии. </a:t>
            </a:r>
          </a:p>
          <a:p>
            <a:pPr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Творческие задачи </a:t>
            </a:r>
            <a:r>
              <a:rPr lang="ru-RU" i="1" dirty="0" smtClean="0">
                <a:latin typeface="Cambria" pitchFamily="18" charset="0"/>
              </a:rPr>
              <a:t>(вопросы, ситуации) </a:t>
            </a:r>
            <a:r>
              <a:rPr lang="ru-RU" dirty="0" smtClean="0">
                <a:latin typeface="Cambria" pitchFamily="18" charset="0"/>
              </a:rPr>
              <a:t>имеют много решений </a:t>
            </a:r>
            <a:r>
              <a:rPr lang="ru-RU" i="1" dirty="0" smtClean="0">
                <a:latin typeface="Cambria" pitchFamily="18" charset="0"/>
              </a:rPr>
              <a:t>(которые будут правильными)</a:t>
            </a:r>
            <a:r>
              <a:rPr lang="ru-RU" dirty="0" smtClean="0">
                <a:latin typeface="Cambria" pitchFamily="18" charset="0"/>
              </a:rPr>
              <a:t>, но не имеют четкого алгоритма </a:t>
            </a:r>
            <a:r>
              <a:rPr lang="ru-RU" i="1" dirty="0" smtClean="0">
                <a:latin typeface="Cambria" pitchFamily="18" charset="0"/>
              </a:rPr>
              <a:t>(последовательности) </a:t>
            </a:r>
            <a:r>
              <a:rPr lang="ru-RU" dirty="0" smtClean="0">
                <a:latin typeface="Cambria" pitchFamily="18" charset="0"/>
              </a:rPr>
              <a:t>решения. </a:t>
            </a:r>
            <a:endParaRPr lang="ru-RU" dirty="0" smtClean="0"/>
          </a:p>
          <a:p>
            <a:pPr algn="ctr">
              <a:spcBef>
                <a:spcPct val="0"/>
              </a:spcBef>
            </a:pPr>
            <a:endParaRPr lang="ru-RU" sz="3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00364" y="1785926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Творческие задачи </a:t>
            </a:r>
            <a:r>
              <a:rPr lang="ru-RU" b="1" i="1" dirty="0" smtClean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(вопросы, ситуации)</a:t>
            </a:r>
            <a:endParaRPr lang="ru-RU" b="1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78851" name="Picture 3" descr="D:\Documents\Desktop\ur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714356"/>
            <a:ext cx="1070608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5984" y="642918"/>
            <a:ext cx="4286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Творческие задачи </a:t>
            </a:r>
            <a:r>
              <a:rPr lang="ru-RU" sz="1400" i="1" dirty="0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(вопросы, ситуации)</a:t>
            </a:r>
            <a:endParaRPr lang="ru-RU" sz="1400" dirty="0" smtClean="0">
              <a:solidFill>
                <a:srgbClr val="FF000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000100" y="1000108"/>
            <a:ext cx="7143800" cy="928694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2000" dirty="0" smtClean="0">
                <a:solidFill>
                  <a:srgbClr val="0046D2"/>
                </a:solidFill>
              </a:rPr>
              <a:t> </a:t>
            </a:r>
            <a:r>
              <a:rPr lang="ru-RU" b="1" dirty="0" smtClean="0">
                <a:solidFill>
                  <a:srgbClr val="0046D2"/>
                </a:solidFill>
                <a:latin typeface="Cambria" pitchFamily="18" charset="0"/>
                <a:cs typeface="Arial" pitchFamily="34" charset="0"/>
              </a:rPr>
              <a:t>Творческие задачи </a:t>
            </a:r>
            <a:r>
              <a:rPr lang="ru-RU" b="1" dirty="0" smtClean="0">
                <a:solidFill>
                  <a:srgbClr val="0046D2"/>
                </a:solidFill>
                <a:latin typeface="Cambria" pitchFamily="18" charset="0"/>
              </a:rPr>
              <a:t>направлены:</a:t>
            </a:r>
            <a:r>
              <a:rPr lang="ru-RU" dirty="0" smtClean="0">
                <a:solidFill>
                  <a:srgbClr val="0046D2"/>
                </a:solidFill>
                <a:latin typeface="Cambria" pitchFamily="18" charset="0"/>
              </a:rPr>
              <a:t> </a:t>
            </a:r>
            <a:r>
              <a:rPr lang="ru-RU" dirty="0" smtClean="0">
                <a:latin typeface="Cambria" pitchFamily="18" charset="0"/>
              </a:rPr>
              <a:t>на развитие смекалки, сообразительности, воображения, творческого мышления как важного компонента творческих способностей. </a:t>
            </a:r>
          </a:p>
          <a:p>
            <a:pPr algn="ctr">
              <a:spcBef>
                <a:spcPct val="0"/>
              </a:spcBef>
            </a:pPr>
            <a:endParaRPr lang="ru-RU" sz="3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00100" y="2143116"/>
            <a:ext cx="7143800" cy="928694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2000" dirty="0" smtClean="0"/>
              <a:t>     </a:t>
            </a:r>
            <a:r>
              <a:rPr lang="ru-RU" b="1" dirty="0" smtClean="0">
                <a:solidFill>
                  <a:srgbClr val="0046D2"/>
                </a:solidFill>
                <a:latin typeface="Cambria" pitchFamily="18" charset="0"/>
              </a:rPr>
              <a:t>Способствуют:</a:t>
            </a:r>
            <a:r>
              <a:rPr lang="ru-RU" b="1" dirty="0" smtClean="0">
                <a:latin typeface="Cambria" pitchFamily="18" charset="0"/>
              </a:rPr>
              <a:t> </a:t>
            </a:r>
            <a:r>
              <a:rPr lang="ru-RU" dirty="0" smtClean="0">
                <a:latin typeface="Cambria" pitchFamily="18" charset="0"/>
              </a:rPr>
              <a:t>переносу имеющихся представлений в иные условия деятельности, а это требует осознания,</a:t>
            </a:r>
          </a:p>
          <a:p>
            <a:pPr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 </a:t>
            </a:r>
            <a:r>
              <a:rPr lang="ru-RU" i="1" dirty="0" smtClean="0">
                <a:latin typeface="Cambria" pitchFamily="18" charset="0"/>
              </a:rPr>
              <a:t>присвоения</a:t>
            </a:r>
            <a:r>
              <a:rPr lang="ru-RU" dirty="0" smtClean="0">
                <a:latin typeface="Cambria" pitchFamily="18" charset="0"/>
              </a:rPr>
              <a:t> самого знания </a:t>
            </a:r>
          </a:p>
          <a:p>
            <a:pPr algn="ctr">
              <a:spcBef>
                <a:spcPct val="0"/>
              </a:spcBef>
            </a:pPr>
            <a:endParaRPr lang="ru-RU" sz="3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000100" y="3214686"/>
            <a:ext cx="7143800" cy="235745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2000" dirty="0" smtClean="0"/>
              <a:t>     </a:t>
            </a:r>
            <a:r>
              <a:rPr lang="ru-RU" b="1" dirty="0" smtClean="0">
                <a:solidFill>
                  <a:srgbClr val="0046D2"/>
                </a:solidFill>
                <a:latin typeface="Cambria" pitchFamily="18" charset="0"/>
              </a:rPr>
              <a:t>Существует несколько уровней сложности задач:</a:t>
            </a:r>
            <a:endParaRPr lang="ru-RU" dirty="0" smtClean="0">
              <a:solidFill>
                <a:srgbClr val="0046D2"/>
              </a:solidFill>
              <a:latin typeface="Cambria" pitchFamily="18" charset="0"/>
            </a:endParaRPr>
          </a:p>
          <a:p>
            <a:pPr lvl="0" indent="268288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</a:rPr>
              <a:t>Ребенок может решить задачу самостоятельно</a:t>
            </a:r>
          </a:p>
          <a:p>
            <a:pPr lvl="0" indent="268288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</a:rPr>
              <a:t>Ребенок самостоятельно решить задачу не может, но с помощью наводящих вопросов решает сам.</a:t>
            </a:r>
          </a:p>
          <a:p>
            <a:pPr lvl="0" indent="268288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</a:rPr>
              <a:t>Ребенок  решить задачу не может, но может понять ход решения и ответ.</a:t>
            </a:r>
          </a:p>
          <a:p>
            <a:pPr lvl="0" indent="268288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</a:rPr>
              <a:t>Ребенок  решить задачу не может, не может понять ход решения и не может понять ответ.</a:t>
            </a:r>
          </a:p>
          <a:p>
            <a:pPr>
              <a:spcBef>
                <a:spcPct val="0"/>
              </a:spcBef>
            </a:pPr>
            <a:endParaRPr lang="ru-RU" sz="3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5984" y="642918"/>
            <a:ext cx="4286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Творческие задачи </a:t>
            </a:r>
            <a:r>
              <a:rPr lang="ru-RU" sz="1400" i="1" dirty="0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(вопросы, ситуации)</a:t>
            </a:r>
            <a:endParaRPr lang="ru-RU" sz="1400" dirty="0" smtClean="0">
              <a:solidFill>
                <a:srgbClr val="FF000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214414" y="1428736"/>
            <a:ext cx="6929486" cy="271464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0046D2"/>
                </a:solidFill>
                <a:latin typeface="Cambria" pitchFamily="18" charset="0"/>
              </a:rPr>
              <a:t> </a:t>
            </a:r>
            <a:r>
              <a:rPr lang="ru-RU" sz="2000" b="1" dirty="0" smtClean="0">
                <a:solidFill>
                  <a:srgbClr val="0046D2"/>
                </a:solidFill>
                <a:latin typeface="Cambria" pitchFamily="18" charset="0"/>
              </a:rPr>
              <a:t>В результате решения творческих задач ребенок :</a:t>
            </a:r>
          </a:p>
          <a:p>
            <a:pPr algn="ctr"/>
            <a:endParaRPr lang="ru-RU" sz="800" dirty="0" smtClean="0">
              <a:solidFill>
                <a:srgbClr val="0046D2"/>
              </a:solidFill>
              <a:latin typeface="Cambria" pitchFamily="18" charset="0"/>
            </a:endParaRPr>
          </a:p>
          <a:p>
            <a:pPr lvl="0" indent="268288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</a:rPr>
              <a:t>устанавливает разнообразные связи;</a:t>
            </a:r>
          </a:p>
          <a:p>
            <a:pPr lvl="0" indent="268288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</a:rPr>
              <a:t>выявляет причину по следствию;</a:t>
            </a:r>
          </a:p>
          <a:p>
            <a:pPr lvl="0" indent="268288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</a:rPr>
              <a:t>преодолевает стереотипы;</a:t>
            </a:r>
          </a:p>
          <a:p>
            <a:pPr lvl="0" indent="268288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</a:rPr>
              <a:t>комбинирует, преобразовывает имеющиеся элементы (предметы, знания, свойства);</a:t>
            </a:r>
          </a:p>
          <a:p>
            <a:pPr lvl="0" indent="268288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</a:rPr>
              <a:t>испытывает удовольствие от умственной работы, от процесса мышления, от творчества, от осознания собственных возможностей.</a:t>
            </a:r>
          </a:p>
          <a:p>
            <a:pPr>
              <a:spcBef>
                <a:spcPct val="0"/>
              </a:spcBef>
            </a:pPr>
            <a:endParaRPr lang="ru-RU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 descr="K:\ddcedc575fd11e632e1f1619ab8cd00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285852" y="4286256"/>
            <a:ext cx="2918752" cy="1857388"/>
          </a:xfrm>
          <a:prstGeom prst="rect">
            <a:avLst/>
          </a:prstGeom>
          <a:noFill/>
        </p:spPr>
      </p:pic>
      <p:pic>
        <p:nvPicPr>
          <p:cNvPr id="9" name="Picture 2" descr="K:\ddcedc575fd11e632e1f1619ab8cd00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4071942"/>
            <a:ext cx="2694233" cy="1714512"/>
          </a:xfrm>
          <a:prstGeom prst="rect">
            <a:avLst/>
          </a:prstGeom>
          <a:noFill/>
        </p:spPr>
      </p:pic>
      <p:pic>
        <p:nvPicPr>
          <p:cNvPr id="11" name="Picture 8" descr="90ab05889701 - копия (2)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7686" y="4572008"/>
            <a:ext cx="539240" cy="631801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1349994993_1-9 - копия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600" y="620688"/>
            <a:ext cx="7128792" cy="561662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500166" y="1000108"/>
            <a:ext cx="6143668" cy="2428892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Реализация идеи интеграции </a:t>
            </a:r>
          </a:p>
          <a:p>
            <a:pPr algn="ctr">
              <a:spcBef>
                <a:spcPct val="0"/>
              </a:spcBef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 логико-математическом развитии дошкольников</a:t>
            </a:r>
            <a:endParaRPr kumimoji="0" lang="ru-RU" sz="3600" b="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27649" name="Picture 1" descr="cb6645d15fd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00430" y="3143248"/>
            <a:ext cx="2602891" cy="325391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071538" y="1000108"/>
            <a:ext cx="7072362" cy="857256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В основе возможностей интеграции логико-математического развития с другими направлениями развития дошкольников </a:t>
            </a:r>
            <a:r>
              <a:rPr lang="ru-RU" b="1" dirty="0" smtClean="0">
                <a:solidFill>
                  <a:srgbClr val="003DB8"/>
                </a:solidFill>
                <a:latin typeface="Cambria" pitchFamily="18" charset="0"/>
              </a:rPr>
              <a:t>лежат следующие идеи</a:t>
            </a:r>
            <a:r>
              <a:rPr lang="ru-RU" b="1" dirty="0" smtClean="0">
                <a:latin typeface="Cambria" pitchFamily="18" charset="0"/>
              </a:rPr>
              <a:t>:</a:t>
            </a: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000100" y="1857364"/>
            <a:ext cx="7358114" cy="1500198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</a:rPr>
              <a:t>  В  раннем и дошкольном возрасте начальное освоение математических представлений основано на тактильно-двигательном способе познания (формировании обследовательских действий, накопления опыта разнообразных ощущений и развития восприятия). </a:t>
            </a: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28662" y="642918"/>
            <a:ext cx="7358114" cy="35719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ru-RU" sz="1400" b="1" dirty="0" smtClean="0">
                <a:solidFill>
                  <a:srgbClr val="FF0000"/>
                </a:solidFill>
                <a:latin typeface="Cambria" pitchFamily="18" charset="0"/>
              </a:rPr>
              <a:t>Реализация идеи интеграции в логико-математическом развитии дошкольников</a:t>
            </a:r>
            <a:endParaRPr lang="ru-RU" sz="1400" dirty="0" smtClean="0">
              <a:solidFill>
                <a:srgbClr val="FF0000"/>
              </a:solidFill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1" descr="cb6645d15fd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15140" y="4161214"/>
            <a:ext cx="2157228" cy="269678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000100" y="3286124"/>
            <a:ext cx="7358114" cy="1143008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buBlip>
                <a:blip r:embed="rId2"/>
              </a:buBlip>
            </a:pPr>
            <a:r>
              <a:rPr lang="ru-RU" sz="1600" dirty="0" smtClean="0"/>
              <a:t>  </a:t>
            </a:r>
            <a:r>
              <a:rPr lang="ru-RU" dirty="0" smtClean="0">
                <a:latin typeface="Cambria" pitchFamily="18" charset="0"/>
              </a:rPr>
              <a:t>Математические представления и умения являются своеобразным </a:t>
            </a:r>
            <a:r>
              <a:rPr lang="ru-RU" b="1" dirty="0" smtClean="0">
                <a:solidFill>
                  <a:srgbClr val="003DB8"/>
                </a:solidFill>
                <a:latin typeface="Cambria" pitchFamily="18" charset="0"/>
              </a:rPr>
              <a:t>«инструментарием» </a:t>
            </a:r>
            <a:r>
              <a:rPr lang="ru-RU" sz="1600" i="1" dirty="0" smtClean="0">
                <a:latin typeface="Cambria" pitchFamily="18" charset="0"/>
              </a:rPr>
              <a:t>(средствами и способами познания)</a:t>
            </a:r>
            <a:r>
              <a:rPr lang="ru-RU" dirty="0" smtClean="0">
                <a:latin typeface="Cambria" pitchFamily="18" charset="0"/>
              </a:rPr>
              <a:t>, необходимым для освоения мира и </a:t>
            </a:r>
            <a:r>
              <a:rPr lang="ru-RU" dirty="0" err="1" smtClean="0">
                <a:latin typeface="Cambria" pitchFamily="18" charset="0"/>
              </a:rPr>
              <a:t>действования</a:t>
            </a:r>
            <a:r>
              <a:rPr lang="ru-RU" dirty="0" smtClean="0">
                <a:latin typeface="Cambria" pitchFamily="18" charset="0"/>
              </a:rPr>
              <a:t> в нем </a:t>
            </a:r>
            <a:r>
              <a:rPr lang="ru-RU" sz="1600" i="1" dirty="0" smtClean="0">
                <a:latin typeface="Cambria" pitchFamily="18" charset="0"/>
              </a:rPr>
              <a:t>(определить размер; сравнить, подобрать по размеру; осуществить покупку и т. п.).</a:t>
            </a:r>
          </a:p>
          <a:p>
            <a:pPr>
              <a:spcBef>
                <a:spcPct val="0"/>
              </a:spcBef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857224" y="4429132"/>
            <a:ext cx="7000924" cy="1500198"/>
          </a:xfrm>
          <a:prstGeom prst="rect">
            <a:avLst/>
          </a:prstGeom>
        </p:spPr>
        <p:txBody>
          <a:bodyPr/>
          <a:lstStyle/>
          <a:p>
            <a:pPr marL="88900" lvl="0" indent="179388"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Их применение в разнообразных познавательных и практических ситуациях </a:t>
            </a:r>
            <a:r>
              <a:rPr lang="ru-RU" sz="1600" i="1" dirty="0" smtClean="0">
                <a:latin typeface="Cambria" pitchFamily="18" charset="0"/>
              </a:rPr>
              <a:t>(игре, экспериментировании, </a:t>
            </a:r>
          </a:p>
          <a:p>
            <a:pPr marL="88900" lvl="0" indent="-88900">
              <a:spcBef>
                <a:spcPct val="0"/>
              </a:spcBef>
            </a:pPr>
            <a:r>
              <a:rPr lang="ru-RU" sz="1600" i="1" dirty="0" smtClean="0">
                <a:latin typeface="Cambria" pitchFamily="18" charset="0"/>
              </a:rPr>
              <a:t>  физической, продуктивной, речевой, музыкальной деятельности и т. п.) </a:t>
            </a:r>
            <a:r>
              <a:rPr lang="ru-RU" dirty="0" smtClean="0">
                <a:latin typeface="Cambria" pitchFamily="18" charset="0"/>
              </a:rPr>
              <a:t>показывает их ценность и тем самым создает мотивацию </a:t>
            </a:r>
          </a:p>
          <a:p>
            <a:pPr marL="179388" lvl="0" indent="-179388"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  к их освоению.</a:t>
            </a: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85852" y="642918"/>
            <a:ext cx="6786610" cy="107157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ru-RU" sz="2000" dirty="0" smtClean="0">
                <a:latin typeface="Cambria" pitchFamily="18" charset="0"/>
              </a:rPr>
              <a:t>Согласно Федеральным государственным требованиям задачи </a:t>
            </a:r>
            <a:r>
              <a:rPr lang="ru-RU" sz="2000" b="1" dirty="0" smtClean="0">
                <a:solidFill>
                  <a:srgbClr val="FF0000"/>
                </a:solidFill>
                <a:latin typeface="Cambria" pitchFamily="18" charset="0"/>
              </a:rPr>
              <a:t>логико-математического развития дошкольников</a:t>
            </a:r>
            <a:r>
              <a:rPr lang="ru-RU" sz="2000" dirty="0" smtClean="0">
                <a:solidFill>
                  <a:srgbClr val="FF0000"/>
                </a:solidFill>
                <a:latin typeface="Cambria" pitchFamily="18" charset="0"/>
              </a:rPr>
              <a:t> </a:t>
            </a:r>
            <a:r>
              <a:rPr lang="ru-RU" sz="2000" dirty="0" smtClean="0">
                <a:latin typeface="Cambria" pitchFamily="18" charset="0"/>
              </a:rPr>
              <a:t>должны решаться в рамках: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500562" y="1857364"/>
            <a:ext cx="33575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" algn="l"/>
              </a:tabLst>
            </a:pPr>
            <a:r>
              <a:rPr kumimoji="0" lang="ru-RU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mbria" pitchFamily="18" charset="0"/>
                <a:ea typeface="Times New Roman" pitchFamily="18" charset="0"/>
                <a:cs typeface="Microsoft Sans Serif" pitchFamily="34" charset="0"/>
              </a:rPr>
              <a:t>ОБРАЗОВАТЕЛЬНОЙ ОБЛАСТИ «ПОЗНАНИЕ»</a:t>
            </a:r>
            <a:endParaRPr kumimoji="0" lang="ru-RU" b="0" i="0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ambria" pitchFamily="18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214414" y="1857364"/>
            <a:ext cx="33575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ПОЗНАВАТЕЛЬНО – РЕЧЕВОГО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  РАЗВИТИЯ 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ambria" pitchFamily="18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42976" y="2643182"/>
            <a:ext cx="70009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46D2"/>
                </a:solidFill>
                <a:latin typeface="Cambria" pitchFamily="18" charset="0"/>
              </a:rPr>
              <a:t>ИНТЕГРАЦИЯ С ДРУГИМИ ОБРАЗОВАТЕЛЬНЫМИ ОБЛАСТЯМИ </a:t>
            </a:r>
            <a:endParaRPr lang="ru-RU" dirty="0">
              <a:solidFill>
                <a:srgbClr val="0046D2"/>
              </a:solidFill>
              <a:latin typeface="Cambria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571604" y="3214686"/>
          <a:ext cx="5940425" cy="2839212"/>
        </p:xfrm>
        <a:graphic>
          <a:graphicData uri="http://schemas.openxmlformats.org/drawingml/2006/table">
            <a:tbl>
              <a:tblPr/>
              <a:tblGrid>
                <a:gridCol w="2969895"/>
                <a:gridCol w="2970530"/>
              </a:tblGrid>
              <a:tr h="5257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5257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5257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5257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5257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714480" y="3286125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ambria" pitchFamily="18" charset="0"/>
                <a:ea typeface="Times New Roman"/>
                <a:cs typeface="Times New Roman"/>
              </a:rPr>
              <a:t>«Физическая культура»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714480" y="3857628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mbria" pitchFamily="18" charset="0"/>
                <a:ea typeface="Times New Roman"/>
                <a:cs typeface="Times New Roman"/>
              </a:rPr>
              <a:t>«Здоровье»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714480" y="4500570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mbria" pitchFamily="18" charset="0"/>
                <a:ea typeface="Times New Roman"/>
                <a:cs typeface="Times New Roman"/>
              </a:rPr>
              <a:t>«Коммуникация»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714480" y="5072074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mbria" pitchFamily="18" charset="0"/>
                <a:ea typeface="Times New Roman"/>
                <a:cs typeface="Times New Roman"/>
              </a:rPr>
              <a:t>«Труд»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714480" y="5572140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mbria" pitchFamily="18" charset="0"/>
                <a:ea typeface="Times New Roman"/>
                <a:cs typeface="Times New Roman"/>
              </a:rPr>
              <a:t>«Социализация»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643438" y="3286124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mbria" pitchFamily="18" charset="0"/>
                <a:ea typeface="Times New Roman"/>
                <a:cs typeface="Times New Roman"/>
              </a:rPr>
              <a:t>«Безопасность»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643438" y="3714752"/>
            <a:ext cx="28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mbria" pitchFamily="18" charset="0"/>
                <a:ea typeface="Times New Roman"/>
                <a:cs typeface="Times New Roman"/>
              </a:rPr>
              <a:t>«Чтение художественной литературы»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4643438" y="4357694"/>
            <a:ext cx="2714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mbria" pitchFamily="18" charset="0"/>
                <a:ea typeface="Times New Roman"/>
                <a:cs typeface="Times New Roman"/>
              </a:rPr>
              <a:t>«Художественное творчество»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4714876" y="5000636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mbria" pitchFamily="18" charset="0"/>
                <a:ea typeface="Times New Roman"/>
                <a:cs typeface="Times New Roman"/>
              </a:rPr>
              <a:t>«Музыка»</a:t>
            </a:r>
            <a:endParaRPr lang="ru-RU" dirty="0"/>
          </a:p>
        </p:txBody>
      </p:sp>
      <p:pic>
        <p:nvPicPr>
          <p:cNvPr id="18" name="Picture 1" descr="cb6645d15fd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15140" y="4161214"/>
            <a:ext cx="2157228" cy="269678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64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64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64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64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0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1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8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4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5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25" grpId="0"/>
      <p:bldP spid="102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142976" y="1714488"/>
            <a:ext cx="6786610" cy="2714644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1600" dirty="0" smtClean="0">
                <a:latin typeface="Cambria" pitchFamily="18" charset="0"/>
              </a:rPr>
              <a:t> </a:t>
            </a:r>
            <a:r>
              <a:rPr lang="ru-RU" sz="2800" dirty="0" smtClean="0">
                <a:latin typeface="Cambria" pitchFamily="18" charset="0"/>
              </a:rPr>
              <a:t>- </a:t>
            </a:r>
            <a:r>
              <a:rPr lang="ru-RU" dirty="0" smtClean="0">
                <a:latin typeface="Cambria" pitchFamily="18" charset="0"/>
              </a:rPr>
              <a:t>обеспечивает возможность переноса осваиваемого ребенком средств и способов познания (эталонов, моделей, обследования) в другие условия,</a:t>
            </a:r>
          </a:p>
          <a:p>
            <a:pPr>
              <a:spcBef>
                <a:spcPct val="0"/>
              </a:spcBef>
            </a:pPr>
            <a:endParaRPr lang="ru-RU" dirty="0" smtClean="0">
              <a:latin typeface="Cambria" pitchFamily="18" charset="0"/>
            </a:endParaRPr>
          </a:p>
          <a:p>
            <a:pPr>
              <a:spcBef>
                <a:spcPct val="0"/>
              </a:spcBef>
              <a:buFontTx/>
              <a:buChar char="-"/>
            </a:pPr>
            <a:r>
              <a:rPr lang="ru-RU" dirty="0" smtClean="0">
                <a:latin typeface="Cambria" pitchFamily="18" charset="0"/>
              </a:rPr>
              <a:t> расширяет и стимулирует проявления самостоятельности и творческой инициативы, </a:t>
            </a:r>
          </a:p>
          <a:p>
            <a:pPr>
              <a:spcBef>
                <a:spcPct val="0"/>
              </a:spcBef>
            </a:pPr>
            <a:endParaRPr lang="ru-RU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- делает процесс обучения более естественным, жизненно направленным.</a:t>
            </a: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214414" y="857232"/>
            <a:ext cx="6715172" cy="785818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1600" dirty="0" smtClean="0">
                <a:latin typeface="Cambria" pitchFamily="18" charset="0"/>
              </a:rPr>
              <a:t>  </a:t>
            </a:r>
            <a:r>
              <a:rPr lang="ru-RU" sz="2400" b="1" dirty="0" smtClean="0">
                <a:solidFill>
                  <a:srgbClr val="FF0000"/>
                </a:solidFill>
                <a:latin typeface="Cambria" pitchFamily="18" charset="0"/>
              </a:rPr>
              <a:t>Интеграция математического содержания</a:t>
            </a:r>
          </a:p>
          <a:p>
            <a:pPr>
              <a:spcBef>
                <a:spcPct val="0"/>
              </a:spcBef>
            </a:pPr>
            <a:r>
              <a:rPr lang="ru-RU" sz="2400" b="1" dirty="0" smtClean="0">
                <a:solidFill>
                  <a:srgbClr val="FF0000"/>
                </a:solidFill>
                <a:latin typeface="Cambria" pitchFamily="18" charset="0"/>
              </a:rPr>
              <a:t>         с другими разделами программы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1" descr="cb6645d15fd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15140" y="4161214"/>
            <a:ext cx="2157228" cy="269678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214546" y="1714488"/>
            <a:ext cx="4929222" cy="642942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ru-RU" b="1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Cambria" pitchFamily="18" charset="0"/>
              </a:rPr>
              <a:t>Программа «Детство», </a:t>
            </a:r>
          </a:p>
          <a:p>
            <a:pPr algn="ctr">
              <a:spcBef>
                <a:spcPct val="0"/>
              </a:spcBef>
            </a:pPr>
            <a:r>
              <a:rPr lang="ru-RU" sz="2000" dirty="0" smtClean="0">
                <a:latin typeface="Cambria" pitchFamily="18" charset="0"/>
              </a:rPr>
              <a:t>выделяет следующие ее направления: </a:t>
            </a: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1538" y="714356"/>
            <a:ext cx="7072362" cy="928694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Интеграция  осуществляется и во взаимосвязи между отдельными составляющими разделов программы по элементарной математике (</a:t>
            </a:r>
            <a:r>
              <a:rPr lang="ru-RU" dirty="0" err="1" smtClean="0">
                <a:latin typeface="Cambria" pitchFamily="18" charset="0"/>
              </a:rPr>
              <a:t>внутридисциплинарная</a:t>
            </a:r>
            <a:r>
              <a:rPr lang="ru-RU" dirty="0" smtClean="0">
                <a:latin typeface="Cambria" pitchFamily="18" charset="0"/>
              </a:rPr>
              <a:t> интеграция).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142976" y="2643182"/>
          <a:ext cx="6786610" cy="3289970"/>
        </p:xfrm>
        <a:graphic>
          <a:graphicData uri="http://schemas.openxmlformats.org/drawingml/2006/table">
            <a:tbl>
              <a:tblPr/>
              <a:tblGrid>
                <a:gridCol w="3392942"/>
                <a:gridCol w="3393668"/>
              </a:tblGrid>
              <a:tr h="9922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156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0820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85852" y="2786058"/>
            <a:ext cx="321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3BB0"/>
                </a:solidFill>
                <a:latin typeface="Cambria" pitchFamily="18" charset="0"/>
              </a:rPr>
              <a:t>Логико-математическое и экономическое развитие</a:t>
            </a:r>
            <a:endParaRPr lang="ru-RU" dirty="0">
              <a:solidFill>
                <a:srgbClr val="003BB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4414" y="3643314"/>
            <a:ext cx="3214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4EE00"/>
                </a:solidFill>
                <a:latin typeface="Cambria" pitchFamily="18" charset="0"/>
              </a:rPr>
              <a:t>Логико-математическое развитие и освоение краеведческих представлений </a:t>
            </a:r>
            <a:endParaRPr lang="ru-RU" dirty="0" smtClean="0">
              <a:solidFill>
                <a:srgbClr val="F4EE00"/>
              </a:solidFill>
              <a:latin typeface="Cambria" pitchFamily="18" charset="0"/>
              <a:ea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4414" y="5072074"/>
            <a:ext cx="321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ambria" pitchFamily="18" charset="0"/>
              </a:rPr>
              <a:t>Логико-математическое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Cambria" pitchFamily="18" charset="0"/>
              </a:rPr>
              <a:t>и речевое развитие</a:t>
            </a:r>
            <a:endParaRPr lang="ru-RU" dirty="0" smtClean="0">
              <a:solidFill>
                <a:srgbClr val="FF0000"/>
              </a:solidFill>
              <a:latin typeface="Cambria" pitchFamily="18" charset="0"/>
              <a:ea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3438" y="3786190"/>
            <a:ext cx="32147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11FF7D"/>
                </a:solidFill>
                <a:latin typeface="Cambria" pitchFamily="18" charset="0"/>
              </a:rPr>
              <a:t>Логико-математическое и художественно-эстетическое развитие</a:t>
            </a:r>
            <a:endParaRPr lang="ru-RU" dirty="0" smtClean="0">
              <a:solidFill>
                <a:srgbClr val="11FF7D"/>
              </a:solidFill>
              <a:latin typeface="Cambr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3438" y="2786058"/>
            <a:ext cx="321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C00FF"/>
                </a:solidFill>
                <a:latin typeface="Cambria" pitchFamily="18" charset="0"/>
              </a:rPr>
              <a:t>Логико-математическое и физическое развитие </a:t>
            </a:r>
            <a:endParaRPr lang="ru-RU" dirty="0" smtClean="0">
              <a:solidFill>
                <a:srgbClr val="CC00FF"/>
              </a:solidFill>
              <a:latin typeface="Cambria" pitchFamily="18" charset="0"/>
              <a:ea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3438" y="4857760"/>
            <a:ext cx="32147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F0"/>
                </a:solidFill>
                <a:latin typeface="Cambria" pitchFamily="18" charset="0"/>
              </a:rPr>
              <a:t>Логико-математическое и социально-личностное развитие</a:t>
            </a:r>
          </a:p>
        </p:txBody>
      </p:sp>
      <p:pic>
        <p:nvPicPr>
          <p:cNvPr id="13" name="Picture 1" descr="cb6645d15fd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15179" y="4786322"/>
            <a:ext cx="1657188" cy="207167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5" grpId="0"/>
      <p:bldP spid="7" grpId="0"/>
      <p:bldP spid="8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142976" y="1500174"/>
            <a:ext cx="7015186" cy="1500198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Под математическим развитием дошкольников, по мнению А.А. Столяра, следует понимать </a:t>
            </a:r>
            <a:r>
              <a:rPr lang="ru-RU" b="1" dirty="0" smtClean="0">
                <a:solidFill>
                  <a:srgbClr val="003BB0"/>
                </a:solidFill>
                <a:latin typeface="Cambria" pitchFamily="18" charset="0"/>
              </a:rPr>
              <a:t>«сдвиги и изменения» </a:t>
            </a:r>
            <a:r>
              <a:rPr lang="ru-RU" dirty="0" smtClean="0">
                <a:latin typeface="Cambria" pitchFamily="18" charset="0"/>
              </a:rPr>
              <a:t>познавательной деятельности личности, которые происходят в результате формирования математических представлений и связанных с ними логических операций.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00232" y="714356"/>
            <a:ext cx="5500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Cambria" pitchFamily="18" charset="0"/>
              </a:rPr>
              <a:t>Логико-математическое развитие детей </a:t>
            </a:r>
          </a:p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Cambria" pitchFamily="18" charset="0"/>
              </a:rPr>
              <a:t>дошкольного возраста в современных условиях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142976" y="3000372"/>
            <a:ext cx="7000924" cy="928694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1600" dirty="0" smtClean="0"/>
              <a:t> </a:t>
            </a:r>
            <a:r>
              <a:rPr lang="ru-RU" dirty="0" smtClean="0">
                <a:latin typeface="Cambria" pitchFamily="18" charset="0"/>
              </a:rPr>
              <a:t>В настоящее время наряду с понятием</a:t>
            </a:r>
            <a:r>
              <a:rPr lang="ru-RU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ru-RU" b="1" dirty="0" smtClean="0">
                <a:solidFill>
                  <a:srgbClr val="003BB0"/>
                </a:solidFill>
                <a:latin typeface="Cambria" pitchFamily="18" charset="0"/>
              </a:rPr>
              <a:t>«математическое развитие» </a:t>
            </a:r>
            <a:r>
              <a:rPr lang="ru-RU" dirty="0" smtClean="0">
                <a:latin typeface="Cambria" pitchFamily="18" charset="0"/>
              </a:rPr>
              <a:t>встречается и понятие </a:t>
            </a:r>
            <a:r>
              <a:rPr lang="ru-RU" b="1" dirty="0" smtClean="0">
                <a:solidFill>
                  <a:srgbClr val="003BB0"/>
                </a:solidFill>
                <a:latin typeface="Cambria" pitchFamily="18" charset="0"/>
              </a:rPr>
              <a:t>«логико-математическое развитие» </a:t>
            </a:r>
            <a:r>
              <a:rPr lang="ru-RU" dirty="0" smtClean="0">
                <a:latin typeface="Cambria" pitchFamily="18" charset="0"/>
              </a:rPr>
              <a:t>(З.А. Михайлова), которое является </a:t>
            </a:r>
            <a:r>
              <a:rPr lang="ru-RU" b="1" dirty="0" smtClean="0">
                <a:solidFill>
                  <a:srgbClr val="003BB0"/>
                </a:solidFill>
                <a:latin typeface="Cambria" pitchFamily="18" charset="0"/>
              </a:rPr>
              <a:t>тождественным.</a:t>
            </a:r>
          </a:p>
          <a:p>
            <a:pPr>
              <a:spcBef>
                <a:spcPct val="0"/>
              </a:spcBef>
            </a:pPr>
            <a:endParaRPr lang="ru-RU" sz="1600" b="1" dirty="0" smtClean="0">
              <a:solidFill>
                <a:srgbClr val="FF0000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214414" y="4143380"/>
            <a:ext cx="7143800" cy="1428760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Под </a:t>
            </a:r>
            <a:r>
              <a:rPr lang="ru-RU" dirty="0" smtClean="0">
                <a:solidFill>
                  <a:srgbClr val="7030A0"/>
                </a:solidFill>
                <a:latin typeface="Cambria" pitchFamily="18" charset="0"/>
              </a:rPr>
              <a:t> </a:t>
            </a:r>
            <a:r>
              <a:rPr lang="ru-RU" b="1" dirty="0" smtClean="0">
                <a:solidFill>
                  <a:srgbClr val="003BB0"/>
                </a:solidFill>
                <a:latin typeface="Cambria" pitchFamily="18" charset="0"/>
              </a:rPr>
              <a:t>логико-математическим развитием дошкольников</a:t>
            </a:r>
            <a:r>
              <a:rPr lang="ru-RU" dirty="0" smtClean="0">
                <a:solidFill>
                  <a:srgbClr val="FF0000"/>
                </a:solidFill>
                <a:latin typeface="Cambria" pitchFamily="18" charset="0"/>
              </a:rPr>
              <a:t>  </a:t>
            </a:r>
          </a:p>
          <a:p>
            <a:pPr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следует понимать позитивные изменения в познавательной сфере личности, которые происходят в результате освоения математических представлений и связанных с ними </a:t>
            </a:r>
          </a:p>
          <a:p>
            <a:pPr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логических операций.</a:t>
            </a:r>
          </a:p>
          <a:p>
            <a:pPr>
              <a:spcBef>
                <a:spcPct val="0"/>
              </a:spcBef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1" descr="Новый рисунок (6)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786" y="357166"/>
            <a:ext cx="1337824" cy="133782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8" name="Picture 1" descr="cEyOWUgM5FQ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73" r="11818"/>
          <a:stretch>
            <a:fillRect/>
          </a:stretch>
        </p:blipFill>
        <p:spPr bwMode="auto">
          <a:xfrm>
            <a:off x="6588224" y="3573016"/>
            <a:ext cx="2555776" cy="313239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71538" y="714356"/>
            <a:ext cx="6715172" cy="71438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ru-RU" sz="2400" dirty="0" smtClean="0">
                <a:solidFill>
                  <a:srgbClr val="FF0000"/>
                </a:solidFill>
                <a:latin typeface="Cambria" pitchFamily="18" charset="0"/>
              </a:rPr>
              <a:t> </a:t>
            </a:r>
            <a:r>
              <a:rPr lang="ru-RU" sz="2400" b="1" dirty="0" smtClean="0">
                <a:solidFill>
                  <a:srgbClr val="003BB0"/>
                </a:solidFill>
                <a:latin typeface="Cambria" pitchFamily="18" charset="0"/>
              </a:rPr>
              <a:t>Логико-математическое и экономическое </a:t>
            </a:r>
          </a:p>
          <a:p>
            <a:pPr algn="ctr">
              <a:spcBef>
                <a:spcPct val="0"/>
              </a:spcBef>
            </a:pPr>
            <a:r>
              <a:rPr lang="ru-RU" sz="2400" b="1" dirty="0" smtClean="0">
                <a:solidFill>
                  <a:srgbClr val="003BB0"/>
                </a:solidFill>
                <a:latin typeface="Cambria" pitchFamily="18" charset="0"/>
              </a:rPr>
              <a:t>развитие дошкольников</a:t>
            </a:r>
            <a:endParaRPr lang="ru-RU" sz="2400" dirty="0" smtClean="0">
              <a:solidFill>
                <a:srgbClr val="003BB0"/>
              </a:solidFill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00100" y="1571612"/>
            <a:ext cx="7015186" cy="2571768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       Идея интеграции основана на том, что в процессе освоения экономических представлений </a:t>
            </a:r>
            <a:r>
              <a:rPr lang="ru-RU" b="1" dirty="0" smtClean="0">
                <a:solidFill>
                  <a:srgbClr val="003BB0"/>
                </a:solidFill>
                <a:latin typeface="Cambria" pitchFamily="18" charset="0"/>
              </a:rPr>
              <a:t>«востребованы» </a:t>
            </a:r>
            <a:r>
              <a:rPr lang="ru-RU" dirty="0" smtClean="0">
                <a:latin typeface="Cambria" pitchFamily="18" charset="0"/>
              </a:rPr>
              <a:t>разнообразные математические действия (счет, измерение, вычисление); </a:t>
            </a:r>
          </a:p>
          <a:p>
            <a:pPr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       также создаются проблемные ситуации, для решения которых дети стремятся устанавливать разнообразные отношения (количественные, размерные и т. п.), анализировать условие, рассуждать. </a:t>
            </a:r>
          </a:p>
          <a:p>
            <a:pPr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      Идеи данной интеграции были представлены в работах Е. И. Тихеевой, А. М. </a:t>
            </a:r>
            <a:r>
              <a:rPr lang="ru-RU" dirty="0" err="1" smtClean="0">
                <a:latin typeface="Cambria" pitchFamily="18" charset="0"/>
              </a:rPr>
              <a:t>Леушиной</a:t>
            </a:r>
            <a:r>
              <a:rPr lang="ru-RU" dirty="0" smtClean="0">
                <a:latin typeface="Cambria" pitchFamily="18" charset="0"/>
              </a:rPr>
              <a:t>, А. А. Смоленцевой и др.</a:t>
            </a:r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142976" y="4143380"/>
            <a:ext cx="5357850" cy="1785950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1600" dirty="0" smtClean="0">
                <a:latin typeface="Cambria" pitchFamily="18" charset="0"/>
              </a:rPr>
              <a:t> </a:t>
            </a:r>
            <a:r>
              <a:rPr lang="ru-RU" dirty="0" smtClean="0">
                <a:latin typeface="Cambria" pitchFamily="18" charset="0"/>
              </a:rPr>
              <a:t>  В данном аспекте разрабатываются технологии обогащения экономических представлений у дошкольников, основанные на интеграции с логико-математическим содержанием </a:t>
            </a:r>
          </a:p>
          <a:p>
            <a:pPr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(А. А. Смоленцева. «Введение в мир экономики, или Как мы играем в экономику»).</a:t>
            </a: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3554" name="AutoShape 2" descr="А. А.Смоленцева Введение в мир экономики, или Как мы играем в экономик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64" y="3857628"/>
            <a:ext cx="1738307" cy="260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714480" y="714356"/>
            <a:ext cx="6143668" cy="357190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dirty="0" smtClean="0">
                <a:solidFill>
                  <a:srgbClr val="FF0000"/>
                </a:solidFill>
                <a:latin typeface="Cambria" pitchFamily="18" charset="0"/>
              </a:rPr>
              <a:t> </a:t>
            </a:r>
            <a:r>
              <a:rPr lang="ru-RU" sz="1400" b="1" dirty="0" smtClean="0">
                <a:solidFill>
                  <a:srgbClr val="003BB0"/>
                </a:solidFill>
                <a:latin typeface="Cambria" pitchFamily="18" charset="0"/>
              </a:rPr>
              <a:t>Логико-математическое и экономическое развитие дошкольников</a:t>
            </a:r>
            <a:endParaRPr lang="ru-RU" sz="1400" dirty="0" smtClean="0">
              <a:solidFill>
                <a:srgbClr val="003BB0"/>
              </a:solidFill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071538" y="1214422"/>
            <a:ext cx="7158062" cy="1500198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1600" dirty="0" smtClean="0">
                <a:latin typeface="Cambria" pitchFamily="18" charset="0"/>
              </a:rPr>
              <a:t>      </a:t>
            </a:r>
            <a:r>
              <a:rPr lang="ru-RU" sz="1600" dirty="0" smtClean="0"/>
              <a:t> </a:t>
            </a:r>
            <a:r>
              <a:rPr lang="ru-RU" dirty="0" smtClean="0">
                <a:latin typeface="Cambria" pitchFamily="18" charset="0"/>
              </a:rPr>
              <a:t>Технологии направлены на уточнение, конкретизацию и обобщение некоторых представлений экономической направленности, развитию умений и качеств (бережливость, хозяйственность, аккуратность, заботливое отношение к окружающим предметам и т. п.).</a:t>
            </a: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00100" y="2714620"/>
            <a:ext cx="7158062" cy="2000264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1600" dirty="0" smtClean="0">
                <a:latin typeface="Cambria" pitchFamily="18" charset="0"/>
              </a:rPr>
              <a:t> </a:t>
            </a:r>
            <a:r>
              <a:rPr lang="ru-RU" dirty="0" smtClean="0">
                <a:latin typeface="Cambria" pitchFamily="18" charset="0"/>
              </a:rPr>
              <a:t>       В процессе освоения дошкольниками представлений о ресурсах, доходах-расходах, бюджете, выгодных предложениях, экономически  правильном поведении (на доступных примерах из опыта семьи) создаются ситуации, способствующие развитию математических представлений и действий. </a:t>
            </a:r>
          </a:p>
          <a:p>
            <a:pPr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Подробные идеи интеграции представлены и в разработках А. Д. Шатовой, Е. А. Сидякиной и др.</a:t>
            </a:r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1" descr="cb6645d15fd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15163" y="4286256"/>
            <a:ext cx="2057204" cy="257174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714480" y="642918"/>
            <a:ext cx="6143668" cy="357190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dirty="0" smtClean="0">
                <a:solidFill>
                  <a:srgbClr val="FF0000"/>
                </a:solidFill>
                <a:latin typeface="Cambria" pitchFamily="18" charset="0"/>
              </a:rPr>
              <a:t> </a:t>
            </a:r>
            <a:r>
              <a:rPr lang="ru-RU" sz="1400" b="1" dirty="0" smtClean="0">
                <a:solidFill>
                  <a:srgbClr val="003BB0"/>
                </a:solidFill>
                <a:latin typeface="Cambria" pitchFamily="18" charset="0"/>
              </a:rPr>
              <a:t>Логико-математическое и экономическое развитие дошкольников</a:t>
            </a:r>
            <a:endParaRPr lang="ru-RU" sz="1400" dirty="0" smtClean="0">
              <a:solidFill>
                <a:srgbClr val="003BB0"/>
              </a:solidFill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071538" y="1000108"/>
            <a:ext cx="7158062" cy="692948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1600" dirty="0" smtClean="0">
                <a:latin typeface="Cambria" pitchFamily="18" charset="0"/>
              </a:rPr>
              <a:t> </a:t>
            </a:r>
            <a:r>
              <a:rPr lang="ru-RU" sz="1600" dirty="0" smtClean="0">
                <a:solidFill>
                  <a:srgbClr val="003DB8"/>
                </a:solidFill>
                <a:latin typeface="Cambria" pitchFamily="18" charset="0"/>
              </a:rPr>
              <a:t>     </a:t>
            </a:r>
            <a:r>
              <a:rPr lang="ru-RU" sz="1600" dirty="0" smtClean="0">
                <a:solidFill>
                  <a:srgbClr val="003DB8"/>
                </a:solidFill>
              </a:rPr>
              <a:t> </a:t>
            </a:r>
            <a:r>
              <a:rPr lang="ru-RU" b="1" i="1" dirty="0" smtClean="0">
                <a:solidFill>
                  <a:srgbClr val="003DB8"/>
                </a:solidFill>
                <a:latin typeface="Cambria" pitchFamily="18" charset="0"/>
              </a:rPr>
              <a:t>Методы </a:t>
            </a:r>
            <a:r>
              <a:rPr lang="ru-RU" b="1" dirty="0" smtClean="0">
                <a:solidFill>
                  <a:srgbClr val="003DB8"/>
                </a:solidFill>
                <a:latin typeface="Cambria" pitchFamily="18" charset="0"/>
              </a:rPr>
              <a:t>и </a:t>
            </a:r>
            <a:r>
              <a:rPr lang="ru-RU" b="1" i="1" dirty="0" smtClean="0">
                <a:solidFill>
                  <a:srgbClr val="003DB8"/>
                </a:solidFill>
                <a:latin typeface="Cambria" pitchFamily="18" charset="0"/>
              </a:rPr>
              <a:t>приемы</a:t>
            </a:r>
            <a:r>
              <a:rPr lang="ru-RU" b="1" dirty="0" smtClean="0">
                <a:solidFill>
                  <a:srgbClr val="003DB8"/>
                </a:solidFill>
                <a:latin typeface="Cambria" pitchFamily="18" charset="0"/>
              </a:rPr>
              <a:t>:</a:t>
            </a:r>
          </a:p>
          <a:p>
            <a:pPr lvl="0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</a:rPr>
              <a:t>ознакомление детей с денежными единицами </a:t>
            </a:r>
            <a:r>
              <a:rPr lang="ru-RU" sz="1600" i="1" dirty="0" smtClean="0">
                <a:latin typeface="Cambria" pitchFamily="18" charset="0"/>
              </a:rPr>
              <a:t>(как правило, монетами различного достоинства) </a:t>
            </a:r>
            <a:r>
              <a:rPr lang="ru-RU" dirty="0" smtClean="0">
                <a:latin typeface="Cambria" pitchFamily="18" charset="0"/>
              </a:rPr>
              <a:t>и использование их в ролевых играх типа «Магазин», что создает условия для освоения дошкольниками вычислительных действий;</a:t>
            </a:r>
          </a:p>
          <a:p>
            <a:pPr lvl="0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</a:rPr>
              <a:t>организация опыта экспериментирования с различными веществами </a:t>
            </a:r>
            <a:r>
              <a:rPr lang="ru-RU" sz="1600" i="1" dirty="0" smtClean="0">
                <a:latin typeface="Cambria" pitchFamily="18" charset="0"/>
              </a:rPr>
              <a:t>(переливание, пересыпание, измерение, взвешивание, сравнение по размеру, объему и т. п.)</a:t>
            </a:r>
            <a:r>
              <a:rPr lang="ru-RU" dirty="0" smtClean="0">
                <a:latin typeface="Cambria" pitchFamily="18" charset="0"/>
              </a:rPr>
              <a:t> в процессе сюжетно-ролевых игр или освоения «кулинарии» </a:t>
            </a:r>
            <a:r>
              <a:rPr lang="ru-RU" sz="1600" i="1" dirty="0" smtClean="0">
                <a:latin typeface="Cambria" pitchFamily="18" charset="0"/>
              </a:rPr>
              <a:t>(</a:t>
            </a:r>
            <a:r>
              <a:rPr lang="ru-RU" dirty="0" smtClean="0">
                <a:latin typeface="Cambria" pitchFamily="18" charset="0"/>
              </a:rPr>
              <a:t>замешивание теста, выпечка пирожных </a:t>
            </a:r>
            <a:r>
              <a:rPr lang="ru-RU" sz="1600" dirty="0" smtClean="0">
                <a:latin typeface="Cambria" pitchFamily="18" charset="0"/>
              </a:rPr>
              <a:t>(</a:t>
            </a:r>
            <a:r>
              <a:rPr lang="ru-RU" dirty="0" smtClean="0">
                <a:latin typeface="Cambria" pitchFamily="18" charset="0"/>
              </a:rPr>
              <a:t> </a:t>
            </a:r>
            <a:r>
              <a:rPr lang="ru-RU" sz="1600" dirty="0" smtClean="0">
                <a:latin typeface="Cambria" pitchFamily="18" charset="0"/>
              </a:rPr>
              <a:t>деление торта на определенное число гостей (установление зависимости) и т. п.).</a:t>
            </a:r>
          </a:p>
        </p:txBody>
      </p:sp>
      <p:pic>
        <p:nvPicPr>
          <p:cNvPr id="78851" name="Picture 3" descr="1329377575_young-che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BFC"/>
              </a:clrFrom>
              <a:clrTo>
                <a:srgbClr val="FDFBFC">
                  <a:alpha val="0"/>
                </a:srgbClr>
              </a:clrTo>
            </a:clrChange>
          </a:blip>
          <a:srcRect l="1500" r="67000" b="66786"/>
          <a:stretch>
            <a:fillRect/>
          </a:stretch>
        </p:blipFill>
        <p:spPr bwMode="auto">
          <a:xfrm>
            <a:off x="1714480" y="4143380"/>
            <a:ext cx="1200150" cy="177165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78852" name="Picture 4" descr="1329377575_young-che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BFF"/>
              </a:clrFrom>
              <a:clrTo>
                <a:srgbClr val="F6FBFF">
                  <a:alpha val="0"/>
                </a:srgbClr>
              </a:clrTo>
            </a:clrChange>
          </a:blip>
          <a:srcRect l="1500" t="34285" r="67000" b="36786"/>
          <a:stretch>
            <a:fillRect/>
          </a:stretch>
        </p:blipFill>
        <p:spPr bwMode="auto">
          <a:xfrm>
            <a:off x="3857620" y="4286256"/>
            <a:ext cx="1200150" cy="154305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78854" name="Picture 6" descr="1329377575_young-chef"/>
          <p:cNvPicPr>
            <a:picLocks noChangeAspect="1" noChangeArrowheads="1"/>
          </p:cNvPicPr>
          <p:nvPr/>
        </p:nvPicPr>
        <p:blipFill>
          <a:blip r:embed="rId3" cstate="print"/>
          <a:srcRect l="34500" t="65356" r="32500"/>
          <a:stretch>
            <a:fillRect/>
          </a:stretch>
        </p:blipFill>
        <p:spPr bwMode="auto">
          <a:xfrm>
            <a:off x="6072198" y="4286256"/>
            <a:ext cx="1257300" cy="184785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714480" y="571480"/>
            <a:ext cx="6143668" cy="357190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dirty="0" smtClean="0">
                <a:solidFill>
                  <a:srgbClr val="FF0000"/>
                </a:solidFill>
                <a:latin typeface="Cambria" pitchFamily="18" charset="0"/>
              </a:rPr>
              <a:t> </a:t>
            </a:r>
            <a:r>
              <a:rPr lang="ru-RU" sz="1400" b="1" dirty="0" smtClean="0">
                <a:solidFill>
                  <a:srgbClr val="003BB0"/>
                </a:solidFill>
                <a:latin typeface="Cambria" pitchFamily="18" charset="0"/>
              </a:rPr>
              <a:t>Логико-математическое и экономическое развитие дошкольников</a:t>
            </a:r>
            <a:endParaRPr lang="ru-RU" sz="1400" dirty="0" smtClean="0">
              <a:solidFill>
                <a:srgbClr val="003BB0"/>
              </a:solidFill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071538" y="857232"/>
            <a:ext cx="7215238" cy="228601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1600" dirty="0" smtClean="0">
                <a:latin typeface="Cambria" pitchFamily="18" charset="0"/>
              </a:rPr>
              <a:t> </a:t>
            </a:r>
            <a:r>
              <a:rPr lang="ru-RU" sz="1600" dirty="0" smtClean="0">
                <a:solidFill>
                  <a:srgbClr val="003DB8"/>
                </a:solidFill>
                <a:latin typeface="Cambria" pitchFamily="18" charset="0"/>
              </a:rPr>
              <a:t>     </a:t>
            </a:r>
            <a:r>
              <a:rPr lang="ru-RU" sz="1600" dirty="0" smtClean="0">
                <a:solidFill>
                  <a:srgbClr val="003DB8"/>
                </a:solidFill>
              </a:rPr>
              <a:t> </a:t>
            </a:r>
            <a:r>
              <a:rPr lang="ru-RU" b="1" i="1" dirty="0" smtClean="0">
                <a:solidFill>
                  <a:srgbClr val="003DB8"/>
                </a:solidFill>
                <a:latin typeface="Cambria" pitchFamily="18" charset="0"/>
              </a:rPr>
              <a:t>Методы </a:t>
            </a:r>
            <a:r>
              <a:rPr lang="ru-RU" b="1" dirty="0" smtClean="0">
                <a:solidFill>
                  <a:srgbClr val="003DB8"/>
                </a:solidFill>
                <a:latin typeface="Cambria" pitchFamily="18" charset="0"/>
              </a:rPr>
              <a:t>и </a:t>
            </a:r>
            <a:r>
              <a:rPr lang="ru-RU" b="1" i="1" dirty="0" smtClean="0">
                <a:solidFill>
                  <a:srgbClr val="003DB8"/>
                </a:solidFill>
                <a:latin typeface="Cambria" pitchFamily="18" charset="0"/>
              </a:rPr>
              <a:t>приемы</a:t>
            </a:r>
            <a:r>
              <a:rPr lang="ru-RU" b="1" dirty="0" smtClean="0">
                <a:solidFill>
                  <a:srgbClr val="003DB8"/>
                </a:solidFill>
                <a:latin typeface="Cambria" pitchFamily="18" charset="0"/>
              </a:rPr>
              <a:t>:</a:t>
            </a:r>
          </a:p>
          <a:p>
            <a:pPr lvl="0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</a:rPr>
              <a:t>использование сюжетно-ролевых игр, например игры «Супер­маркет» в которой представлены разные отделы супермаркета: бакалея, кондитерские изделия, отдел овощей и фруктов и т. п. Детям предлагается распределить отделы, определить количество товара, провести сортировку по заданному признаку (форме, размеру и т. п.),и т. п. Используются касса, монеты и т. п. </a:t>
            </a:r>
          </a:p>
        </p:txBody>
      </p:sp>
      <p:pic>
        <p:nvPicPr>
          <p:cNvPr id="78850" name="irc_mi" descr="smoby24233_148142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063" r="18437" b="2715"/>
          <a:stretch>
            <a:fillRect/>
          </a:stretch>
        </p:blipFill>
        <p:spPr bwMode="auto">
          <a:xfrm>
            <a:off x="5072066" y="2714620"/>
            <a:ext cx="2143140" cy="2573091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071538" y="5214950"/>
            <a:ext cx="70723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latin typeface="Cambria" pitchFamily="18" charset="0"/>
              </a:rPr>
              <a:t>В процессе игры обогащаются и экономические представления (приход, расход, бюджет и т. п.), и математические представления и умения.</a:t>
            </a:r>
          </a:p>
        </p:txBody>
      </p:sp>
      <p:pic>
        <p:nvPicPr>
          <p:cNvPr id="79874" name="irc_mi" descr="img536_1491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15991" b="13646"/>
          <a:stretch>
            <a:fillRect/>
          </a:stretch>
        </p:blipFill>
        <p:spPr bwMode="auto">
          <a:xfrm>
            <a:off x="1500166" y="2928934"/>
            <a:ext cx="3575050" cy="2514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142976" y="642918"/>
            <a:ext cx="6786610" cy="1285884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ru-RU" sz="2000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1B803"/>
                </a:solidFill>
                <a:latin typeface="Cambria" pitchFamily="18" charset="0"/>
              </a:rPr>
              <a:t> </a:t>
            </a:r>
            <a:r>
              <a:rPr lang="ru-RU" sz="24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1B803"/>
                </a:solidFill>
                <a:latin typeface="Cambria" pitchFamily="18" charset="0"/>
              </a:rPr>
              <a:t>Логико-математическое развитие и освоение краеведческих представлений </a:t>
            </a:r>
            <a:endParaRPr lang="ru-RU" sz="2400" dirty="0" smtClean="0">
              <a:ln>
                <a:solidFill>
                  <a:schemeClr val="bg2">
                    <a:lumMod val="50000"/>
                  </a:schemeClr>
                </a:solidFill>
              </a:ln>
              <a:solidFill>
                <a:srgbClr val="F1B803"/>
              </a:solidFill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1538" y="1500174"/>
            <a:ext cx="7358114" cy="17145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z="1600" dirty="0" smtClean="0">
                <a:latin typeface="Cambria" pitchFamily="18" charset="0"/>
              </a:rPr>
              <a:t> </a:t>
            </a:r>
            <a:r>
              <a:rPr lang="ru-RU" dirty="0" smtClean="0">
                <a:latin typeface="Cambria" pitchFamily="18" charset="0"/>
              </a:rPr>
              <a:t> В организации </a:t>
            </a:r>
            <a:r>
              <a:rPr lang="ru-RU" b="1" dirty="0" smtClean="0">
                <a:latin typeface="Cambria" pitchFamily="18" charset="0"/>
              </a:rPr>
              <a:t>логико-математического развития дошкольников</a:t>
            </a:r>
            <a:r>
              <a:rPr lang="ru-RU" dirty="0" smtClean="0">
                <a:latin typeface="Cambria" pitchFamily="18" charset="0"/>
              </a:rPr>
              <a:t> в процессе освоения краеведческих представлений математи­ческое содержание может быть «востребованным» и способство­вать более дифференцированному восприятию исторических фактов, культурных традиций, художественно-эстетических достопримечательностей (А.М. </a:t>
            </a:r>
            <a:r>
              <a:rPr lang="ru-RU" dirty="0" err="1" smtClean="0">
                <a:latin typeface="Cambria" pitchFamily="18" charset="0"/>
              </a:rPr>
              <a:t>Вербенец</a:t>
            </a:r>
            <a:r>
              <a:rPr lang="ru-RU" dirty="0" smtClean="0">
                <a:latin typeface="Cambria" pitchFamily="18" charset="0"/>
              </a:rPr>
              <a:t>).</a:t>
            </a: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3554" name="AutoShape 2" descr="data:image/jpeg;base64,/9j/4AAQSkZJRgABAQAAAQABAAD/2wCEAAkGBhQSERUUExQUFRUWFBcXFxgYGBcYGBgYFxgVFxQUGBgYHCYgGBojGRgVHy8gIycpLCwsFR4xNTAqNSYrLCkBCQoKDgwOGg8PGiwgHyQsLCwsLCwsLCwsLCwpKSwsLCwpLCwsLCwsLCwsLCwsLCwsLCwsLCwsLCksLCwsLCwsLP/AABEIAMEBBQMBIgACEQEDEQH/xAAbAAACAwEBAQAAAAAAAAAAAAACAwABBAUGB//EAEMQAAEDAgMFBQYDBAkEAwAAAAEAAhEDIRIxQQQiUWFxBYGRofAGEzKxwdFCUuEjM3LxBxQVYnOCkrKzNHTCwxY1Q//EABoBAAMBAQEBAAAAAAAAAAAAAAABAgMEBQb/xAAiEQEBAQEAAgIDAAMBAAAAAAAAARECAxIhMQQTQSJRcTL/2gAMAwEAAhEDEQA/AHNpowxeZ7F9rRGGuejwM+TgB5+j6bZtobUbiY4OHEXX0XPc6+nj9c3n7WGIgiwq8KpKgoSiwqQkeghVhTMKmFMi8KmFMwqQgFQpCZhVYEACIOV4VMKD1eNWHoYUhLD0WIKSECqUsP2E5o4IHUwixIS5GDYWWqjKIuQkp4WllCWIygITwaXVoyF4r2j7PI3jOYAJDdZkfpde02gkNJAkxYcV4L2ixOcMRJaJiTleQLW5dAuL8yycOr8fbXLqRcFveCe4+azVGjoqc6M+8SkufP6Lx/t3BcEDkeFU5MKCvRUB66KNQEeBoqVkKkB6JhW/srtR1CoHNNiRjH5mg3HgTC5jCml4yXd+30rD09o+r7LXbUaHsIc05EeY5EG0J2FfMeze26tCcDiAcwbjwPzzXvewu36e0iBaoGgubpwOE6iY8Qu/jyzpw9+O8ujhUwp2BTAtdZFYVcJmBTCgy4VQm4FWBALwqsCbgUwIBWBVhT8CpwhGgnCqwIxXYSAHtJcJABBPhoeRTMCJdGYz4VRYs+39pBo3IcZHQcROp9Fef/td8i5BFyT+IniPhjgALKb3NXOLZr0xYhLFl2bthpZieW5gHCbzmd3OAMyJC6DYIBFwbgpzqX6TebPtnLUJYtRYhwqtLGY00Pu1n9o9qdS2d72EB1gCchJuecCbJ/8AXmfshN6olg1MNxnLKB9Ap95uK9bmqdSXj/azYQATHw78NMCcjiB5cL2XtdoeGNLnEAAEknIAak6BfP8A2l7c95ZjgWGZjDBIPSRBEzYHMSuf8ruTx3W348vt8PMVmxYxxNwY4XGaTAmw9cU6oz16Cz4eC8SfL0UxRp69FVOvr5qgL8fXNSqPQTCASVIVMRTKYUoqJUQHewhtyeiW2sJNpvC10m42gg5j+aw7SwibfjA74BRPJ7f9P1w8FaNj211NwcwlrgZBHq6yVBEaXhEF3c9OfqPo/s/7ZNrEMqwx+h/C7xyPJemAXxVjl6n2d9sX0SGVZqU/F7ek5jke5dPPl/lc3fi/sfQw1TAq2La2VWB9Nwc06j6jQrRgW2sMJ92q90tGBY+0dvbSF7uNmtGZP0HNP2GLqQ0SSABqVxdv7eAkU/8AUfoD9fBc7tDtIuJ944E6Btw3pxPPnmudWrgiADzyy0sO9L2XODtq21zs3E99kx21ue0BziYEX+3FZNn2cuPEeQ68Foe9jBJOI8G9+vdwU+0i/ULyTJ0Au6bAdR6nJP2jtdzmtYwvebTYCYmxztzPC+q5VTbMQgi0zAJgZ388zJXA2/th7KrcDiA2JjU5mb5C0DiFl35PWa0549q9c5gdJq3AFgJOG44EAHQzxnRIp0Wyd1xbY4g3IWMDLiJM5aHNcujt1oGoGXDh4rVsXaYaC104CQSBBJIuL5gcVHPk2fC7xldR9FpEkY2iwLCG4oFm72gykfOUnZu0fdlwGJgIsAQ4gzOMs0EGLm9lz9t7aLrABs8M9MosO4SuXtPaBaABO84anx5lO9Z8lm/D3uwe2AbTh1AvrXGIOAB/KYJsenPouFtXbzi/GC5rovoSQZuJiBkJ4LhO2kwADELG3b4eQTa1/MklRfJ635VONjb7Ye07q2GmAGhol0HNxkdwiOd1zD2/VxUnY4902GwBIGsWzP0CwbdVxPJ5/KyyucVx9eXrrq3Ws4kmPTV+2H16eKo9xkQQScIOXw5WzyXBJgx5gq6NU4QBkDJ6+vkqaRwB7s/tms/J3evtckn0mMhKcNYjordUtkL+Xopbqh8VEMJZqg4/NE58oJVATCoSqamASgAJUUc1RAdfZNqAaBrJ8M/mstXaS4kaT9o+SXSNlbgpzKdrqV9ra7d5tPDQT5ytT9kEm/RcAOW2l2g7eJva3hCP8uf/ADT2X7b/AOpnqhLSCkjtLe/028ZW7+sA21Vzz9z7hfr5v0Z2d2nUomWHPMaHqvZ9me1gLPjwn8pvHSQvFUXhwBNjH81ciQclvx+Xlyxl3+Pr3+1+1IY2AXPfx+ECeQvHXwC87tPaLnOxEk8yQT4x/Jclm1kfF4pnvZXXx5OemHXjvLQKmqIVIukB0KieKu9J9Tqu1uOv2/VLbVMmDPEpTnhCXoPDalXFPO68ptpLnmePXpdeh2hpwmJxacF5pzb3tfp4rl89+o28cdPZtumRlAOnDgFOztpmWyTckT8vXFcdlSHSOa6XZQddwbJMxOoWfHWYrqalfaP2gPDrHXKyrb9ovGgj9COKU2pLxaLkEAxbzjyStrqXP8XGfICPNTerZTkjr0nlzAbE8OOsdclzK79+Yi036dVq2Sfd5ARN5v5Lmk3P0OanrrVSYU5xQOROQFQDaD4tzTDJHDl8lmbmtLXGOSiwwPfaOCW8ydPIJr2IDStPrr8kAqVUonCEJVBbTCY18/qlBWAkDnO4d6pLc3iokDaeaJ6aKd0stuqGBabogVXuzKY6gRmEywMwQU9tVVTotIMvY0gEw4xYRlxPAZ2K9P2R7Fe/IDaoDCJxmm6Y44C4HO0T8k803mzVy5JtHaiGmeK9vs/9FgxAu2jELWbSa03ifiqnSdM/Baz/AEY0BI95XJ4F9G8XP/5WVfr0vbHz9+3Og3sfXyTNm2+5m1rL2b/YbZ2i7HOvYmq6dPyQOOmmazf/ABfZ2wfd661KtwcrYlrz4bPpF8k/rkU9ptdE6oDrC7bdkpiwp0rCMvqboX7M2P3dMdGhb889Rle+a4ge3iFeIHULrO2Zv5Gf6G/ZLNEcG/6QtP8AJOxy6zxhN5tYLzm0NAnqvZ1WtF7eC4PaFFr3TcdWmO4iT5Ln80a+O64LWyul2bVLWmHXvu6A6HmkO7NfpfncfMBFS7IqZiO8n7LCStNhNJ8OymTxic9dEe2Vi4gm1gNNMtLprtlqSN1gIOgt38U6s1xgFjZ4gT/4jgpvPRywyjtAFLCSZv55LkudddttOqBiwstxd/4gLnuLg4uDGC0RYjr1UZZ9w9lIqURmJus5ZZdNu2PNi1nfl9Uk7I06tHEAkieIxJaeMdEgG5jx+ya0yOPrxXR2bZmk3PSCEnaKwPdYWU3o7MZGPuiIJ9eaY0QbgdyY4C8feNEFjFUboYlC8QDl6hMqwk1OacJTNZ5K2hXTBv68VTM0wFwUTRRlRLYH0bYv6MNpfBikJGTnm05ThZI1XWo/0EVXgTXoscRJADqgGUwXFpOflovT7D2zs+JzBUwvptksc/pYMYdR/dOYAyXQd7SUqZaCCXQ4yC8fDh+EPN875RbiI29D15vY/wCgh2VTamOERu0YjnvPdOmi6uz/ANC+zMjHWLuPwtk8sIBGeU6BP2j26IqFlNmIBwg4mG2UENeTM6X70NT25cGSaZxn8zS34humHGBNrYjZE8dTenZ7P9i9n2dkUzSbckltJk3iJOZjjw6LU/ZqVMQawiDYBoMRoAJXjts9qq7hLWDWTNNpGsZkt3Q7VcTae2ariPhE5QdI4k5azbVazx9VF7j2e0drUmndqgSNSRnrcCeGdo5Ll9o+0IaCBUJyOdyDMfFBnWw4HmvJPqOc4ySTyyjQW7vFA+nhte4P1E9c7raeJle3T7Q9onuJANu8m0xe3hBXLqbW45kE8T69QEFSmJv8+frxQmkOB9W7lpOcRbpb6xKW5xTsA4ICAqSVKpNtwVE8kGU7osr6QW0uSXlTYcZ20gmNpo5UCUhkmjyQvoJ5Kop4C/c2WR+zBbys9RqjqRUrlVNmvohZsnRbDRxGAjHZeriDcW5ddTlkubqcxtNpNOkWt+HTPLvWTaNlxGQWgnQuF+JtN12N1sCI4D1p9lHjmM88+C5e7JW3MtcVmzRrymMkIo58f1XVqtEHmFje4AxEDzI1UzrVWY5e1UyCLTcxrrqQl7aMguhX2KwJs28Sc5Mjv+6xdoRIjv6q5UWB2JpgodjYSbcPqmbI44HQYE3HG38lmNjB+/kmTqUqUZlgnKT+qizbPRpRvPv4fRRTh4+1sp0X06bR7ptIvOL9s97t20NBcADZwnOSLjNZH7XQJb7lzBuy4Ria0gFzSXkuAbjJJIDgC6/Pz22VHsP7Rpa14+Eva6GOJwEBpBMYSYJjFfdmEDAXNc0U2OLZLi97A6IcR+IOs1sxiMQZndjuxl7O/X7cAILifhcL1DMl9jFMkCznGC3ECc8kFHtFrS40g5xJEu3Q2YBc6GibSDvOj4pmF5xu3GXYdwPzAgA58IEXNrDwWmm13uy9sBswRvYhdpk2j8uumQVzlnenW2/bmk43NL6kjCX3aRAJ4GxPnaLRhrluK1gIBPAjOwGfOTlne2VznXBzN4gZEYp65IztDSCMIBkkGXEx+UyY8lpJiLdahScZMtJk/iBzmYnOcOZ4XmUAbIs2+ugHOb/QdZWdlTPLKMhpeRnBMIw+PqqTcHScTYE/Kfvn1Q1PHny6ITUEfZA92Weefz6IJRI9eskJdyUc7gll/FMCbz+ik8f1+SWX93rqqxBI1lyAlW510MpGoKBTEqBU6eChUhL1BJQBys1U35JxbIuQOpA438vWoMpDFd0iMhrncZQo675nwuc0NMFm812mm6RvAZkZEHOfmC2wHcInQEHLMQOUWP5tFRqZ6DPPSRabSRHPyWbbtoAb0AGGYynUQdHRYyXLjt1v9Ia+Bx1g3ExIyNyNdCQr2ipiA3mg4RcCxIF8rA3y+649MuILxOguZN5MZR5IKdUixv64lZ9RUrs/1ZxyvbTheLFGOz43naQM5zy77LPse1AfjHiON+vctm27Y1rd91jGQMEhzTIkA5wZFrHoV6z+H7Ura6mGA1otF7SeGeWa892pUl+gjNdql2m15PxE2tcW7ucLh9pumq7r8gB9PJLj7+T6+mns6lNM2mXH/wAb8f5LRT7HDiLR1kxzRdigGlmJxHqF0mWiHAdTmlervwckxz3ez4GmfEqLe5xkmSZveLcpBhRL2p5Hdr7NSwghrmFzMYGKwFgCcbAX4okQ4zeMlm21lO7mFxBAzIBLnS4w2btBGGbgW1uWUXGpLGtOEkA7pqVAMW5TZP4hYboGINyMK9joe6c73jSYp4i0AGC5ocA/ceNMnAQQJIgx6bkrGHAXxEERYRe5ycDpDe88k8bSTN4bzAMTI8YtOeaVRNIETjcQLiRBIvmQ6RE5jxQtI3QMzGcReLeM+SqVFa2VHBocHOzI1BbESBvXBBbpySsSZWY0taW4W2ggYtBcklzuAOk47DQK0vyw2MaZHLI+aqVNhuIRz5cPv3ohbge+dJjJZi697rRSNxNgTEi5GU271WpxHlRtSDa+uU+M5pZqXjP6ckLnxZGjBl4OXqLaa/zQOQB/q/yVCUtPFlUD69FH/VXcImIF7yYEHKJWj+z2hxDn3hpFjvAjQnnA4c1F7kXOLWNxQTIt6i5WquWsdhAixIcRMg3EB0AcJIOWQkkgNoaSTjNgcXw25BzCWuIAi0ZRosr5v9LnjAdmMExBibg3EgHoIk9ytuz8T4Dkb3jgPHkUJrgE2qTl8IMajdwmbaEgzAi8JbdodUB/ZyYbAGK4IaRiIFhMyYsACeCz/Z0v1jS+nhybnq7LkYnXLVQVg2wdlcgkAugSCWGN2I1AmAYNkskzYHdE5gkkgQ4QIaAOIkx0STs7cQBO8DiaSGlwvieAQASMRznK3Q9euj3mCqVnTm05ESQZuM96SYGeX1W99QmS8Heza3+8MoOhzMnLqnMpYu9xAu1s3tvFpwtIMYo/DkQFKY5QQSDMEbtjEWIl0TzRPHbcK9SMHaVaoBIJg4SJm40PG4DT3TaVymUCY5rubfSBER64JLKQAaOCv9OVHvsXS2MCjhPElcOq2Ceq9C6pZcnaGSUvNzMmH46ysrGIm3DzvFzfuVbZWxAQ2ImY1gNAJ4Gx8VPdJG2tiBEH0QfNc0aj2CscRjLCZ5CWyTOQWWsZcdZv4mQgibLodmbNhe17y0gES34nkOGjBmQCSBxbeM0w54eWmRLTykFaqO3OJ3iT65rs9ubBsgDjTquxNqYGzdj7AkjMiJAJmOV1io9nOLQ8MlkfEII1sQDINsyihX9os1c8RzJ8bKLTT7LbUGIMjjLsPlCiz2KyvoI9l3tBe9zwHhxaC2o+pjk4DUbT+GpvazGKYMrz5DgT8fPCC0SAXMjlhGIWEDS0r2DX0GAU24muG+xjKxxDFvCRYBwIBDIDvhnFNuTQq02Pa5pYwYHOZLgakguLC94du1CDB4QRAIv3SsbHKrbVUa0hzqmJzZhw/AWwTOLdBa1oO78IGlkLqdTA1uGpcuc1uE3iJc0xLiCSDwnmtmye5dTe7C+o+9QNwn3TAP3uOAXFgBnOLtDpzPPdtkkFoOM4S55u8vAcCQSTqZ4WEiyrUWCpbI+cIaZMgQJJLXQcN944mkSJtKosOKDdwmbjUXvMcU9+34N6k1tLFIhpmM5FySGkERcZOss9TtCo4uJcd44nCYBPGBYlVKVkVN8x6HIqzVHoH5wlNceJOmeQvy5lXT9ZqtRhwfOiItGl/KMufWbHIc4Wwjlbj+qJ1U+reaf2DsIad0A5wSDneHTiBzi1su4SltDw4AiJkBpkid7A0GBNs9bmNCs2NE8kPEm83zn4JtqIET38Vn1xGnPVaK9bdAJDZxHUEzrMdTnocwYNOrkQWwQXA7wbhMgElzTEgDDYjleYKZjeIkYiCdTcgH6+VpVPfe5J463ImHcTYnWL81F4lP2sBXY55Je4kukkgkDEXTIiBIFgc97TIxtDC2BOGD8Rc7gABjJAEA5fm0hG58EbryYbAGuKZExaTYGDOLXJUaoxWaQN2xIkTrIEHoPARap6T4wrOr8ipvwxhsBcAAAAzJPiVWLLuHhPgL+SphkGMmm5/CJyJOQy8kIriAW3IMcRMyIOuQ4zbitL1J9RMlq8xdzjAiQS20G27AGZyAz5KNAE3uZJOZJzvz6pdetMCYgkZWBOKSYyzdP8I5BSmRMGLazbPjOuXG/cplk/h2W/0Vs+g6/cW9SgaYHrO/2Pgltfo4xaLZ3Bh1+rTEIfeGSeJBzmDAkWEeXFVOv9FeVV3JRTXO4pTiilAvKy1StL1krWv+ix8jThsd2Wz3PvPfsBg7jmkGReAQS42OjTxm4XmXVJE8ZXW2vs4ODSHBhLd5pMxJ0IAxEiMhaCuZtez4HFh0AuLg6kgxlJPhquZqzyuhszMUua64Blo3XZZNg/DPCLLmkIqWc8L/bolhuqzZi7DDXNFxcW/vRwmTp8l0mbDTZ+IG2G9rWOKeNlwHdoVSJxGNUNGlUqE4ZcQ3KRMDgJlx6Spy09j0bgzRwH+aFS87Wo1GmHMe08C1wMaZhRL1Hs+y7fRpQXU5eWYzVqe8qNa14dulsDE97GSGgCALkWheYqsNsFQFxdUv8Au7CCSXOixADhYDPWy19nbTTiajRUeHBrWGSw02iC6o5plgAiHNywl11p27s6lUwOY6hTxEYg17QSCQHNANVxgCYkAk2jj25WV+XC2wy537Q1Ic2HEGXfmMkmIy18LrPUqgOJBwzkJuARETF9fFdnbaWztYWOpOFRuIz7zE129gLWCBAxBxvJ3Tx3ePtG11nAMxMZRDicLGNBdnhD35mBAtA5JpOpZkS3hiJgCTZ0/cZEoqRwOk7xFxiBLSYES0i4zzBBkWAuk1HyZOpmAA0TlMAAA5+JTam1Oc4uc5xcTiJ4nitMRoqjCSBiMRIndEm7g0SdbZCSMogm3xInUZgWtY+Q/S6S6ofXyQFyJBpwflldH74DFnkAIgmZGjvhFjJkm9hMEZgUUXaJu6YE8C0TJ/ino0zFk6Ia+rM2icsgM5yjp3BLxXmfWSr8QbaSQOWonFkRINwqBBALcuJPLOIBb3hKWDKM1L9UZ2vS0A9b8Re2Q8BrBWdz8xbPzyz1HzQkp3KJ8GnaHAEwHGDIIF5zOKJB+V1NnqBtsI4kWBnM6ReTmCbpYqDgLG4vpnMc59ZgHevD148lOQ9P96JDhyBESCBGIwcryI0hLeRvYQRJnORE5kRnE62kXIbdR2iXESTDt74oMYsjkbk71xc8VZKXMn2dtMeQYiSY8ybjw+nVUXGJvFgTpnug9SBE8kuVMarSESoXoJQlyNGCL0sOQuKuVOngi5Ic6OuchGaiRUfwUd34VzB7VtNEtgjaHOg75FMZi8NDjGUTJJxGZXL2rYT7ptRri5oOC8hzTGICIjDHAm+JOrLO4zz+S5LflqwSultNWnTpimwh5cC6o8fmIgMbxa0TfUk6Qs7/AMRgEmbm5Emd0ZAzrztCU7ZiINyDwz6J6BbO9oe0lpcJ+EEtJ0gOAMFNqkYoNJton4g4SJg4XASBwA6aJ1B7MIFMYH2GIkl2W8RJDW8oE53WZ+xvbpPMQe88O9BN/wDaz2W97VaNIc4DIcS7SLWhWsFPFHwkjoe/LoFEfJve7U5hAcyQww2peHOcA12PC6o4mXyTADWwIzAGd9Z7aILZbTL4nOXgGB1DfxAD4j3pqPLmteQ0gOIsxrRo7DLACc8rQIAMQAlkEmbWJ4gnRvfzXWxqOrEkkyTqSfnNyhbV4evFDMnW3rJR46SnpY0THLwVSksqcx0Cp1TTyzPfwT0sOJVkpTXev5o5RowYKv15fXNKxIg6EtGCeJF72juMyOlz4qMaJiLXytkDysEOJCT69ZJaeGe8s68Ys4EWmcIIuBy1AgzqE5nkY5nQcuqoXQynp4u+QzOVtdPnkqm5GQnWZtkCQM/JC58uvIHLzgfRAxhjTnAPgnpYMPPP0L+H0Re7JnCC4AS4gGG8Z5DjklNbPEzAPCwho0H1VwAASWiXRxN+AnKHARbMAKdPEvoJ8vPRULC4z7h153S6jDqQLSJItdpvP95oIGsDNQ1JiSSYA7gAAPADwS35PBYkNQTqRfRViCsmbCMxqE7RiHP6qF3FA53NQ8ktPA1Bql1R6lMc5IqOWfVVCqpSCE170qfULnq1BEDaETIkTa2efko8AcY8PKSpBJpjWCqYC07piMgbjwTZ4Yh65dyrCU9DXRr1PxUgZuDAvOsONslFjLVE9LHfk537iqLxr68EZaCDLnAzYYQWxzdiBH+k5IseN+Kq928Zc/DjPXDIkzzC7NYlESL/ADQB3XxVB1psDlF5yzmIjTjyV0qe6TigyIEZ5yZ0i3WUgsu7/FQO6eCDppwjzKJoh1558eeaegwFXi19euiXi9FWXa5/Lx0S0zMV0TYhxLg0ATxJOjWtAkknXTMpJd48vuVYPr9YuloEHev5/VU53r19AgLlRdbSEwY5/qUOJFV2fCWY3M3m4sLXNLg20FwE4CQ4QCJiDGaWRMkNIbPMgAmBJhMJ6zQl3f5/yvKF7hl56Z5xE5KveWPdc8BaPl4I0JXcYAFi4wCRIblLiSQAPUFW5wkgScJiSIk6kCTaR3wFUqOdY+XX1fuU1UFVBa0HOTAaCJJkiI1ORjgeYSxWDsgZkhwOkGIyue8dNSNQuObiGndsbmwADibQIMREAlW4tIaG4IYzDLcTpAm8Am95OEQSZPERt08HPVVKEPE8zE3vHTogeCOJIJgCC5wJAaDkJAB4TOSrRhhfHP5clU20SWuP4mlpGhzvefBGUaEdzj1xS3BGXhLdUGvrmsuqcKqQCQCSASJ48wgGasvM6d/zKpgLjaDebDy8j4rKqW5t0L2XTMHGx4eu5CW8DrzHfcJGoC2Z6eH6+CJzBOeulwhM+MfLP1xWhtQHNom5m8XMi2LIEnuAzQFt2Wcj67rKk5uz477jeu74Tn9FE8Juq+vNRuqii7IwpdVJGR6KKINVT933JtDLvCtRTTBU+JybU+IdFFE59FftPuUX4u5RRKqDqOv0QM+J38D/APY5RROELavhp/4X/srKnfuKn+Ns/wD7FFEdCE/dbuwP+qo/4gUUToZ+0/8Aqto/7iv/AMr0B+hUUU36hwLM/wDI7/iWB/7n/JT+bVFFHX2qOi3/AOvb/wB+f+Bq1bH+6H+PW/49lVqJc/Q/rl083/4j/wDcVT/qoomF09O/6pDte5RRZ0yh8X+ZOpa/wn/aVaiiqBV07kpuiiiQbuz/AIvFY6eaiif8I+r8Df4nf7aaiiitF+3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6" name="AutoShape 4" descr="data:image/jpeg;base64,/9j/4AAQSkZJRgABAQAAAQABAAD/2wCEAAkGBhQSERUUExQUFRUWFBcXFxgYGBcYGBgYFxgVFxQUGBgYHCYgGBojGRgVHy8gIycpLCwsFR4xNTAqNSYrLCkBCQoKDgwOGg8PGiwgHyQsLCwsLCwsLCwsLCwpKSwsLCwpLCwsLCwsLCwsLCwsLCwsLCwsLCwsLCksLCwsLCwsLP/AABEIAMEBBQMBIgACEQEDEQH/xAAbAAACAwEBAQAAAAAAAAAAAAACAwABBAUGB//EAEMQAAEDAgMFBQYDBAkEAwAAAAEAAhEDIRIxQQQiUWFxBYGRofAGEzKxwdFCUuEjM3LxBxQVYnOCkrKzNHTCwxY1Q//EABoBAAMBAQEBAAAAAAAAAAAAAAABAgMEBQb/xAAiEQEBAQEAAgIDAAMBAAAAAAAAARECAxIhMQQTQSJRcTL/2gAMAwEAAhEDEQA/AHNpowxeZ7F9rRGGuejwM+TgB5+j6bZtobUbiY4OHEXX0XPc6+nj9c3n7WGIgiwq8KpKgoSiwqQkeghVhTMKmFMi8KmFMwqQgFQpCZhVYEACIOV4VMKD1eNWHoYUhLD0WIKSECqUsP2E5o4IHUwixIS5GDYWWqjKIuQkp4WllCWIygITwaXVoyF4r2j7PI3jOYAJDdZkfpde02gkNJAkxYcV4L2ixOcMRJaJiTleQLW5dAuL8yycOr8fbXLqRcFveCe4+azVGjoqc6M+8SkufP6Lx/t3BcEDkeFU5MKCvRUB66KNQEeBoqVkKkB6JhW/srtR1CoHNNiRjH5mg3HgTC5jCml4yXd+30rD09o+r7LXbUaHsIc05EeY5EG0J2FfMeze26tCcDiAcwbjwPzzXvewu36e0iBaoGgubpwOE6iY8Qu/jyzpw9+O8ujhUwp2BTAtdZFYVcJmBTCgy4VQm4FWBALwqsCbgUwIBWBVhT8CpwhGgnCqwIxXYSAHtJcJABBPhoeRTMCJdGYz4VRYs+39pBo3IcZHQcROp9Fef/td8i5BFyT+IniPhjgALKb3NXOLZr0xYhLFl2bthpZieW5gHCbzmd3OAMyJC6DYIBFwbgpzqX6TebPtnLUJYtRYhwqtLGY00Pu1n9o9qdS2d72EB1gCchJuecCbJ/8AXmfshN6olg1MNxnLKB9Ap95uK9bmqdSXj/azYQATHw78NMCcjiB5cL2XtdoeGNLnEAAEknIAak6BfP8A2l7c95ZjgWGZjDBIPSRBEzYHMSuf8ruTx3W348vt8PMVmxYxxNwY4XGaTAmw9cU6oz16Cz4eC8SfL0UxRp69FVOvr5qgL8fXNSqPQTCASVIVMRTKYUoqJUQHewhtyeiW2sJNpvC10m42gg5j+aw7SwibfjA74BRPJ7f9P1w8FaNj211NwcwlrgZBHq6yVBEaXhEF3c9OfqPo/s/7ZNrEMqwx+h/C7xyPJemAXxVjl6n2d9sX0SGVZqU/F7ek5jke5dPPl/lc3fi/sfQw1TAq2La2VWB9Nwc06j6jQrRgW2sMJ92q90tGBY+0dvbSF7uNmtGZP0HNP2GLqQ0SSABqVxdv7eAkU/8AUfoD9fBc7tDtIuJ944E6Btw3pxPPnmudWrgiADzyy0sO9L2XODtq21zs3E99kx21ue0BziYEX+3FZNn2cuPEeQ68Foe9jBJOI8G9+vdwU+0i/ULyTJ0Au6bAdR6nJP2jtdzmtYwvebTYCYmxztzPC+q5VTbMQgi0zAJgZ388zJXA2/th7KrcDiA2JjU5mb5C0DiFl35PWa0549q9c5gdJq3AFgJOG44EAHQzxnRIp0Wyd1xbY4g3IWMDLiJM5aHNcujt1oGoGXDh4rVsXaYaC104CQSBBJIuL5gcVHPk2fC7xldR9FpEkY2iwLCG4oFm72gykfOUnZu0fdlwGJgIsAQ4gzOMs0EGLm9lz9t7aLrABs8M9MosO4SuXtPaBaABO84anx5lO9Z8lm/D3uwe2AbTh1AvrXGIOAB/KYJsenPouFtXbzi/GC5rovoSQZuJiBkJ4LhO2kwADELG3b4eQTa1/MklRfJ635VONjb7Ye07q2GmAGhol0HNxkdwiOd1zD2/VxUnY4902GwBIGsWzP0CwbdVxPJ5/KyyucVx9eXrrq3Ws4kmPTV+2H16eKo9xkQQScIOXw5WzyXBJgx5gq6NU4QBkDJ6+vkqaRwB7s/tms/J3evtckn0mMhKcNYjordUtkL+Xopbqh8VEMJZqg4/NE58oJVATCoSqamASgAJUUc1RAdfZNqAaBrJ8M/mstXaS4kaT9o+SXSNlbgpzKdrqV9ra7d5tPDQT5ytT9kEm/RcAOW2l2g7eJva3hCP8uf/ADT2X7b/AOpnqhLSCkjtLe/028ZW7+sA21Vzz9z7hfr5v0Z2d2nUomWHPMaHqvZ9me1gLPjwn8pvHSQvFUXhwBNjH81ciQclvx+Xlyxl3+Pr3+1+1IY2AXPfx+ECeQvHXwC87tPaLnOxEk8yQT4x/Jclm1kfF4pnvZXXx5OemHXjvLQKmqIVIukB0KieKu9J9Tqu1uOv2/VLbVMmDPEpTnhCXoPDalXFPO68ptpLnmePXpdeh2hpwmJxacF5pzb3tfp4rl89+o28cdPZtumRlAOnDgFOztpmWyTckT8vXFcdlSHSOa6XZQddwbJMxOoWfHWYrqalfaP2gPDrHXKyrb9ovGgj9COKU2pLxaLkEAxbzjyStrqXP8XGfICPNTerZTkjr0nlzAbE8OOsdclzK79+Yi036dVq2Sfd5ARN5v5Lmk3P0OanrrVSYU5xQOROQFQDaD4tzTDJHDl8lmbmtLXGOSiwwPfaOCW8ydPIJr2IDStPrr8kAqVUonCEJVBbTCY18/qlBWAkDnO4d6pLc3iokDaeaJ6aKd0stuqGBabogVXuzKY6gRmEywMwQU9tVVTotIMvY0gEw4xYRlxPAZ2K9P2R7Fe/IDaoDCJxmm6Y44C4HO0T8k803mzVy5JtHaiGmeK9vs/9FgxAu2jELWbSa03ifiqnSdM/Baz/AEY0BI95XJ4F9G8XP/5WVfr0vbHz9+3Og3sfXyTNm2+5m1rL2b/YbZ2i7HOvYmq6dPyQOOmmazf/ABfZ2wfd661KtwcrYlrz4bPpF8k/rkU9ptdE6oDrC7bdkpiwp0rCMvqboX7M2P3dMdGhb889Rle+a4ge3iFeIHULrO2Zv5Gf6G/ZLNEcG/6QtP8AJOxy6zxhN5tYLzm0NAnqvZ1WtF7eC4PaFFr3TcdWmO4iT5Ln80a+O64LWyul2bVLWmHXvu6A6HmkO7NfpfncfMBFS7IqZiO8n7LCStNhNJ8OymTxic9dEe2Vi4gm1gNNMtLprtlqSN1gIOgt38U6s1xgFjZ4gT/4jgpvPRywyjtAFLCSZv55LkudddttOqBiwstxd/4gLnuLg4uDGC0RYjr1UZZ9w9lIqURmJus5ZZdNu2PNi1nfl9Uk7I06tHEAkieIxJaeMdEgG5jx+ya0yOPrxXR2bZmk3PSCEnaKwPdYWU3o7MZGPuiIJ9eaY0QbgdyY4C8feNEFjFUboYlC8QDl6hMqwk1OacJTNZ5K2hXTBv68VTM0wFwUTRRlRLYH0bYv6MNpfBikJGTnm05ThZI1XWo/0EVXgTXoscRJADqgGUwXFpOflovT7D2zs+JzBUwvptksc/pYMYdR/dOYAyXQd7SUqZaCCXQ4yC8fDh+EPN875RbiI29D15vY/wCgh2VTamOERu0YjnvPdOmi6uz/ANC+zMjHWLuPwtk8sIBGeU6BP2j26IqFlNmIBwg4mG2UENeTM6X70NT25cGSaZxn8zS34humHGBNrYjZE8dTenZ7P9i9n2dkUzSbckltJk3iJOZjjw6LU/ZqVMQawiDYBoMRoAJXjts9qq7hLWDWTNNpGsZkt3Q7VcTae2ariPhE5QdI4k5azbVazx9VF7j2e0drUmndqgSNSRnrcCeGdo5Ll9o+0IaCBUJyOdyDMfFBnWw4HmvJPqOc4ySTyyjQW7vFA+nhte4P1E9c7raeJle3T7Q9onuJANu8m0xe3hBXLqbW45kE8T69QEFSmJv8+frxQmkOB9W7lpOcRbpb6xKW5xTsA4ICAqSVKpNtwVE8kGU7osr6QW0uSXlTYcZ20gmNpo5UCUhkmjyQvoJ5Kop4C/c2WR+zBbys9RqjqRUrlVNmvohZsnRbDRxGAjHZeriDcW5ddTlkubqcxtNpNOkWt+HTPLvWTaNlxGQWgnQuF+JtN12N1sCI4D1p9lHjmM88+C5e7JW3MtcVmzRrymMkIo58f1XVqtEHmFje4AxEDzI1UzrVWY5e1UyCLTcxrrqQl7aMguhX2KwJs28Sc5Mjv+6xdoRIjv6q5UWB2JpgodjYSbcPqmbI44HQYE3HG38lmNjB+/kmTqUqUZlgnKT+qizbPRpRvPv4fRRTh4+1sp0X06bR7ptIvOL9s97t20NBcADZwnOSLjNZH7XQJb7lzBuy4Ria0gFzSXkuAbjJJIDgC6/Pz22VHsP7Rpa14+Eva6GOJwEBpBMYSYJjFfdmEDAXNc0U2OLZLi97A6IcR+IOs1sxiMQZndjuxl7O/X7cAILifhcL1DMl9jFMkCznGC3ECc8kFHtFrS40g5xJEu3Q2YBc6GibSDvOj4pmF5xu3GXYdwPzAgA58IEXNrDwWmm13uy9sBswRvYhdpk2j8uumQVzlnenW2/bmk43NL6kjCX3aRAJ4GxPnaLRhrluK1gIBPAjOwGfOTlne2VznXBzN4gZEYp65IztDSCMIBkkGXEx+UyY8lpJiLdahScZMtJk/iBzmYnOcOZ4XmUAbIs2+ugHOb/QdZWdlTPLKMhpeRnBMIw+PqqTcHScTYE/Kfvn1Q1PHny6ITUEfZA92Weefz6IJRI9eskJdyUc7gll/FMCbz+ik8f1+SWX93rqqxBI1lyAlW510MpGoKBTEqBU6eChUhL1BJQBys1U35JxbIuQOpA438vWoMpDFd0iMhrncZQo675nwuc0NMFm812mm6RvAZkZEHOfmC2wHcInQEHLMQOUWP5tFRqZ6DPPSRabSRHPyWbbtoAb0AGGYynUQdHRYyXLjt1v9Ia+Bx1g3ExIyNyNdCQr2ipiA3mg4RcCxIF8rA3y+649MuILxOguZN5MZR5IKdUixv64lZ9RUrs/1ZxyvbTheLFGOz43naQM5zy77LPse1AfjHiON+vctm27Y1rd91jGQMEhzTIkA5wZFrHoV6z+H7Ura6mGA1otF7SeGeWa892pUl+gjNdql2m15PxE2tcW7ucLh9pumq7r8gB9PJLj7+T6+mns6lNM2mXH/wAb8f5LRT7HDiLR1kxzRdigGlmJxHqF0mWiHAdTmlervwckxz3ez4GmfEqLe5xkmSZveLcpBhRL2p5Hdr7NSwghrmFzMYGKwFgCcbAX4okQ4zeMlm21lO7mFxBAzIBLnS4w2btBGGbgW1uWUXGpLGtOEkA7pqVAMW5TZP4hYboGINyMK9joe6c73jSYp4i0AGC5ocA/ceNMnAQQJIgx6bkrGHAXxEERYRe5ycDpDe88k8bSTN4bzAMTI8YtOeaVRNIETjcQLiRBIvmQ6RE5jxQtI3QMzGcReLeM+SqVFa2VHBocHOzI1BbESBvXBBbpySsSZWY0taW4W2ggYtBcklzuAOk47DQK0vyw2MaZHLI+aqVNhuIRz5cPv3ohbge+dJjJZi697rRSNxNgTEi5GU271WpxHlRtSDa+uU+M5pZqXjP6ckLnxZGjBl4OXqLaa/zQOQB/q/yVCUtPFlUD69FH/VXcImIF7yYEHKJWj+z2hxDn3hpFjvAjQnnA4c1F7kXOLWNxQTIt6i5WquWsdhAixIcRMg3EB0AcJIOWQkkgNoaSTjNgcXw25BzCWuIAi0ZRosr5v9LnjAdmMExBibg3EgHoIk9ytuz8T4Dkb3jgPHkUJrgE2qTl8IMajdwmbaEgzAi8JbdodUB/ZyYbAGK4IaRiIFhMyYsACeCz/Z0v1jS+nhybnq7LkYnXLVQVg2wdlcgkAugSCWGN2I1AmAYNkskzYHdE5gkkgQ4QIaAOIkx0STs7cQBO8DiaSGlwvieAQASMRznK3Q9euj3mCqVnTm05ESQZuM96SYGeX1W99QmS8Heza3+8MoOhzMnLqnMpYu9xAu1s3tvFpwtIMYo/DkQFKY5QQSDMEbtjEWIl0TzRPHbcK9SMHaVaoBIJg4SJm40PG4DT3TaVymUCY5rubfSBER64JLKQAaOCv9OVHvsXS2MCjhPElcOq2Ceq9C6pZcnaGSUvNzMmH46ysrGIm3DzvFzfuVbZWxAQ2ImY1gNAJ4Gx8VPdJG2tiBEH0QfNc0aj2CscRjLCZ5CWyTOQWWsZcdZv4mQgibLodmbNhe17y0gES34nkOGjBmQCSBxbeM0w54eWmRLTykFaqO3OJ3iT65rs9ubBsgDjTquxNqYGzdj7AkjMiJAJmOV1io9nOLQ8MlkfEII1sQDINsyihX9os1c8RzJ8bKLTT7LbUGIMjjLsPlCiz2KyvoI9l3tBe9zwHhxaC2o+pjk4DUbT+GpvazGKYMrz5DgT8fPCC0SAXMjlhGIWEDS0r2DX0GAU24muG+xjKxxDFvCRYBwIBDIDvhnFNuTQq02Pa5pYwYHOZLgakguLC94du1CDB4QRAIv3SsbHKrbVUa0hzqmJzZhw/AWwTOLdBa1oO78IGlkLqdTA1uGpcuc1uE3iJc0xLiCSDwnmtmye5dTe7C+o+9QNwn3TAP3uOAXFgBnOLtDpzPPdtkkFoOM4S55u8vAcCQSTqZ4WEiyrUWCpbI+cIaZMgQJJLXQcN944mkSJtKosOKDdwmbjUXvMcU9+34N6k1tLFIhpmM5FySGkERcZOss9TtCo4uJcd44nCYBPGBYlVKVkVN8x6HIqzVHoH5wlNceJOmeQvy5lXT9ZqtRhwfOiItGl/KMufWbHIc4Wwjlbj+qJ1U+reaf2DsIad0A5wSDneHTiBzi1su4SltDw4AiJkBpkid7A0GBNs9bmNCs2NE8kPEm83zn4JtqIET38Vn1xGnPVaK9bdAJDZxHUEzrMdTnocwYNOrkQWwQXA7wbhMgElzTEgDDYjleYKZjeIkYiCdTcgH6+VpVPfe5J463ImHcTYnWL81F4lP2sBXY55Je4kukkgkDEXTIiBIFgc97TIxtDC2BOGD8Rc7gABjJAEA5fm0hG58EbryYbAGuKZExaTYGDOLXJUaoxWaQN2xIkTrIEHoPARap6T4wrOr8ipvwxhsBcAAAAzJPiVWLLuHhPgL+SphkGMmm5/CJyJOQy8kIriAW3IMcRMyIOuQ4zbitL1J9RMlq8xdzjAiQS20G27AGZyAz5KNAE3uZJOZJzvz6pdetMCYgkZWBOKSYyzdP8I5BSmRMGLazbPjOuXG/cplk/h2W/0Vs+g6/cW9SgaYHrO/2Pgltfo4xaLZ3Bh1+rTEIfeGSeJBzmDAkWEeXFVOv9FeVV3JRTXO4pTiilAvKy1StL1krWv+ix8jThsd2Wz3PvPfsBg7jmkGReAQS42OjTxm4XmXVJE8ZXW2vs4ODSHBhLd5pMxJ0IAxEiMhaCuZtez4HFh0AuLg6kgxlJPhquZqzyuhszMUua64Blo3XZZNg/DPCLLmkIqWc8L/bolhuqzZi7DDXNFxcW/vRwmTp8l0mbDTZ+IG2G9rWOKeNlwHdoVSJxGNUNGlUqE4ZcQ3KRMDgJlx6Spy09j0bgzRwH+aFS87Wo1GmHMe08C1wMaZhRL1Hs+y7fRpQXU5eWYzVqe8qNa14dulsDE97GSGgCALkWheYqsNsFQFxdUv8Au7CCSXOixADhYDPWy19nbTTiajRUeHBrWGSw02iC6o5plgAiHNywl11p27s6lUwOY6hTxEYg17QSCQHNANVxgCYkAk2jj25WV+XC2wy537Q1Ic2HEGXfmMkmIy18LrPUqgOJBwzkJuARETF9fFdnbaWztYWOpOFRuIz7zE129gLWCBAxBxvJ3Tx3ePtG11nAMxMZRDicLGNBdnhD35mBAtA5JpOpZkS3hiJgCTZ0/cZEoqRwOk7xFxiBLSYES0i4zzBBkWAuk1HyZOpmAA0TlMAAA5+JTam1Oc4uc5xcTiJ4nitMRoqjCSBiMRIndEm7g0SdbZCSMogm3xInUZgWtY+Q/S6S6ofXyQFyJBpwflldH74DFnkAIgmZGjvhFjJkm9hMEZgUUXaJu6YE8C0TJ/ino0zFk6Ia+rM2icsgM5yjp3BLxXmfWSr8QbaSQOWonFkRINwqBBALcuJPLOIBb3hKWDKM1L9UZ2vS0A9b8Re2Q8BrBWdz8xbPzyz1HzQkp3KJ8GnaHAEwHGDIIF5zOKJB+V1NnqBtsI4kWBnM6ReTmCbpYqDgLG4vpnMc59ZgHevD148lOQ9P96JDhyBESCBGIwcryI0hLeRvYQRJnORE5kRnE62kXIbdR2iXESTDt74oMYsjkbk71xc8VZKXMn2dtMeQYiSY8ybjw+nVUXGJvFgTpnug9SBE8kuVMarSESoXoJQlyNGCL0sOQuKuVOngi5Ic6OuchGaiRUfwUd34VzB7VtNEtgjaHOg75FMZi8NDjGUTJJxGZXL2rYT7ptRri5oOC8hzTGICIjDHAm+JOrLO4zz+S5LflqwSultNWnTpimwh5cC6o8fmIgMbxa0TfUk6Qs7/AMRgEmbm5Emd0ZAzrztCU7ZiINyDwz6J6BbO9oe0lpcJ+EEtJ0gOAMFNqkYoNJton4g4SJg4XASBwA6aJ1B7MIFMYH2GIkl2W8RJDW8oE53WZ+xvbpPMQe88O9BN/wDaz2W97VaNIc4DIcS7SLWhWsFPFHwkjoe/LoFEfJve7U5hAcyQww2peHOcA12PC6o4mXyTADWwIzAGd9Z7aILZbTL4nOXgGB1DfxAD4j3pqPLmteQ0gOIsxrRo7DLACc8rQIAMQAlkEmbWJ4gnRvfzXWxqOrEkkyTqSfnNyhbV4evFDMnW3rJR46SnpY0THLwVSksqcx0Cp1TTyzPfwT0sOJVkpTXev5o5RowYKv15fXNKxIg6EtGCeJF72juMyOlz4qMaJiLXytkDysEOJCT69ZJaeGe8s68Ys4EWmcIIuBy1AgzqE5nkY5nQcuqoXQynp4u+QzOVtdPnkqm5GQnWZtkCQM/JC58uvIHLzgfRAxhjTnAPgnpYMPPP0L+H0Re7JnCC4AS4gGG8Z5DjklNbPEzAPCwho0H1VwAASWiXRxN+AnKHARbMAKdPEvoJ8vPRULC4z7h153S6jDqQLSJItdpvP95oIGsDNQ1JiSSYA7gAAPADwS35PBYkNQTqRfRViCsmbCMxqE7RiHP6qF3FA53NQ8ktPA1Bql1R6lMc5IqOWfVVCqpSCE170qfULnq1BEDaETIkTa2efko8AcY8PKSpBJpjWCqYC07piMgbjwTZ4Yh65dyrCU9DXRr1PxUgZuDAvOsONslFjLVE9LHfk537iqLxr68EZaCDLnAzYYQWxzdiBH+k5IseN+Kq928Zc/DjPXDIkzzC7NYlESL/ADQB3XxVB1psDlF5yzmIjTjyV0qe6TigyIEZ5yZ0i3WUgsu7/FQO6eCDppwjzKJoh1558eeaegwFXi19euiXi9FWXa5/Lx0S0zMV0TYhxLg0ATxJOjWtAkknXTMpJd48vuVYPr9YuloEHev5/VU53r19AgLlRdbSEwY5/qUOJFV2fCWY3M3m4sLXNLg20FwE4CQ4QCJiDGaWRMkNIbPMgAmBJhMJ6zQl3f5/yvKF7hl56Z5xE5KveWPdc8BaPl4I0JXcYAFi4wCRIblLiSQAPUFW5wkgScJiSIk6kCTaR3wFUqOdY+XX1fuU1UFVBa0HOTAaCJJkiI1ORjgeYSxWDsgZkhwOkGIyue8dNSNQuObiGndsbmwADibQIMREAlW4tIaG4IYzDLcTpAm8Am95OEQSZPERt08HPVVKEPE8zE3vHTogeCOJIJgCC5wJAaDkJAB4TOSrRhhfHP5clU20SWuP4mlpGhzvefBGUaEdzj1xS3BGXhLdUGvrmsuqcKqQCQCSASJ48wgGasvM6d/zKpgLjaDebDy8j4rKqW5t0L2XTMHGx4eu5CW8DrzHfcJGoC2Z6eH6+CJzBOeulwhM+MfLP1xWhtQHNom5m8XMi2LIEnuAzQFt2Wcj67rKk5uz477jeu74Tn9FE8Juq+vNRuqii7IwpdVJGR6KKINVT933JtDLvCtRTTBU+JybU+IdFFE59FftPuUX4u5RRKqDqOv0QM+J38D/APY5RROELavhp/4X/srKnfuKn+Ns/wD7FFEdCE/dbuwP+qo/4gUUToZ+0/8Aqto/7iv/AMr0B+hUUU36hwLM/wDI7/iWB/7n/JT+bVFFHX2qOi3/AOvb/wB+f+Bq1bH+6H+PW/49lVqJc/Q/rl083/4j/wDcVT/qoomF09O/6pDte5RRZ0yh8X+ZOpa/wn/aVaiiqBV07kpuiiiQbuz/AIvFY6eaiif8I+r8Df4nf7aaiiitF+3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60" name="Picture 8" descr="http://www.smoliy.ru/lib/000/003/00000373/img_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3214686"/>
            <a:ext cx="2571768" cy="1928826"/>
          </a:xfrm>
          <a:prstGeom prst="rect">
            <a:avLst/>
          </a:prstGeom>
          <a:noFill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000100" y="5143512"/>
            <a:ext cx="7358114" cy="10001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z="1600" dirty="0" smtClean="0">
                <a:latin typeface="Cambria" pitchFamily="18" charset="0"/>
              </a:rPr>
              <a:t> (</a:t>
            </a:r>
            <a:r>
              <a:rPr lang="ru-RU" sz="1600" i="1" dirty="0" smtClean="0">
                <a:latin typeface="Cambria" pitchFamily="18" charset="0"/>
              </a:rPr>
              <a:t>например, сообщение информации о массе и размере </a:t>
            </a:r>
            <a:r>
              <a:rPr lang="ru-RU" sz="1600" i="1" dirty="0" err="1" smtClean="0">
                <a:latin typeface="Cambria" pitchFamily="18" charset="0"/>
              </a:rPr>
              <a:t>Гром-камня</a:t>
            </a:r>
            <a:r>
              <a:rPr lang="ru-RU" sz="1600" i="1" dirty="0" smtClean="0">
                <a:latin typeface="Cambria" pitchFamily="18" charset="0"/>
              </a:rPr>
              <a:t> и обсуждение фактов, связанных с памятником Петру I;  измерение длин различных мостов города и установление связи результатов с шириной соответствующих рек и т. п.</a:t>
            </a:r>
            <a:r>
              <a:rPr lang="ru-RU" sz="1600" dirty="0" smtClean="0">
                <a:latin typeface="Cambria" pitchFamily="18" charset="0"/>
              </a:rPr>
              <a:t>).</a:t>
            </a: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214414" y="642918"/>
            <a:ext cx="7072362" cy="357190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1400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1B803"/>
                </a:solidFill>
                <a:latin typeface="Cambria" pitchFamily="18" charset="0"/>
              </a:rPr>
              <a:t> </a:t>
            </a:r>
            <a:r>
              <a:rPr lang="ru-RU" sz="14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1B803"/>
                </a:solidFill>
                <a:latin typeface="Cambria" pitchFamily="18" charset="0"/>
              </a:rPr>
              <a:t>Логико-математическое развитие и освоение краеведческих представлений</a:t>
            </a:r>
            <a:endParaRPr lang="ru-RU" sz="1400" dirty="0" smtClean="0">
              <a:ln>
                <a:solidFill>
                  <a:schemeClr val="bg2">
                    <a:lumMod val="50000"/>
                  </a:schemeClr>
                </a:solidFill>
              </a:ln>
              <a:solidFill>
                <a:srgbClr val="F1B803"/>
              </a:solidFill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3554" name="AutoShape 2" descr="data:image/jpeg;base64,/9j/4AAQSkZJRgABAQAAAQABAAD/2wCEAAkGBhQSERUUExQUFRUWFBcXFxgYGBcYGBgYFxgVFxQUGBgYHCYgGBojGRgVHy8gIycpLCwsFR4xNTAqNSYrLCkBCQoKDgwOGg8PGiwgHyQsLCwsLCwsLCwsLCwpKSwsLCwpLCwsLCwsLCwsLCwsLCwsLCwsLCwsLCksLCwsLCwsLP/AABEIAMEBBQMBIgACEQEDEQH/xAAbAAACAwEBAQAAAAAAAAAAAAACAwABBAUGB//EAEMQAAEDAgMFBQYDBAkEAwAAAAEAAhEDIRIxQQQiUWFxBYGRofAGEzKxwdFCUuEjM3LxBxQVYnOCkrKzNHTCwxY1Q//EABoBAAMBAQEBAAAAAAAAAAAAAAABAgMEBQb/xAAiEQEBAQEAAgIDAAMBAAAAAAAAARECAxIhMQQTQSJRcTL/2gAMAwEAAhEDEQA/AHNpowxeZ7F9rRGGuejwM+TgB5+j6bZtobUbiY4OHEXX0XPc6+nj9c3n7WGIgiwq8KpKgoSiwqQkeghVhTMKmFMi8KmFMwqQgFQpCZhVYEACIOV4VMKD1eNWHoYUhLD0WIKSECqUsP2E5o4IHUwixIS5GDYWWqjKIuQkp4WllCWIygITwaXVoyF4r2j7PI3jOYAJDdZkfpde02gkNJAkxYcV4L2ixOcMRJaJiTleQLW5dAuL8yycOr8fbXLqRcFveCe4+azVGjoqc6M+8SkufP6Lx/t3BcEDkeFU5MKCvRUB66KNQEeBoqVkKkB6JhW/srtR1CoHNNiRjH5mg3HgTC5jCml4yXd+30rD09o+r7LXbUaHsIc05EeY5EG0J2FfMeze26tCcDiAcwbjwPzzXvewu36e0iBaoGgubpwOE6iY8Qu/jyzpw9+O8ujhUwp2BTAtdZFYVcJmBTCgy4VQm4FWBALwqsCbgUwIBWBVhT8CpwhGgnCqwIxXYSAHtJcJABBPhoeRTMCJdGYz4VRYs+39pBo3IcZHQcROp9Fef/td8i5BFyT+IniPhjgALKb3NXOLZr0xYhLFl2bthpZieW5gHCbzmd3OAMyJC6DYIBFwbgpzqX6TebPtnLUJYtRYhwqtLGY00Pu1n9o9qdS2d72EB1gCchJuecCbJ/8AXmfshN6olg1MNxnLKB9Ap95uK9bmqdSXj/azYQATHw78NMCcjiB5cL2XtdoeGNLnEAAEknIAak6BfP8A2l7c95ZjgWGZjDBIPSRBEzYHMSuf8ruTx3W348vt8PMVmxYxxNwY4XGaTAmw9cU6oz16Cz4eC8SfL0UxRp69FVOvr5qgL8fXNSqPQTCASVIVMRTKYUoqJUQHewhtyeiW2sJNpvC10m42gg5j+aw7SwibfjA74BRPJ7f9P1w8FaNj211NwcwlrgZBHq6yVBEaXhEF3c9OfqPo/s/7ZNrEMqwx+h/C7xyPJemAXxVjl6n2d9sX0SGVZqU/F7ek5jke5dPPl/lc3fi/sfQw1TAq2La2VWB9Nwc06j6jQrRgW2sMJ92q90tGBY+0dvbSF7uNmtGZP0HNP2GLqQ0SSABqVxdv7eAkU/8AUfoD9fBc7tDtIuJ944E6Btw3pxPPnmudWrgiADzyy0sO9L2XODtq21zs3E99kx21ue0BziYEX+3FZNn2cuPEeQ68Foe9jBJOI8G9+vdwU+0i/ULyTJ0Au6bAdR6nJP2jtdzmtYwvebTYCYmxztzPC+q5VTbMQgi0zAJgZ388zJXA2/th7KrcDiA2JjU5mb5C0DiFl35PWa0549q9c5gdJq3AFgJOG44EAHQzxnRIp0Wyd1xbY4g3IWMDLiJM5aHNcujt1oGoGXDh4rVsXaYaC104CQSBBJIuL5gcVHPk2fC7xldR9FpEkY2iwLCG4oFm72gykfOUnZu0fdlwGJgIsAQ4gzOMs0EGLm9lz9t7aLrABs8M9MosO4SuXtPaBaABO84anx5lO9Z8lm/D3uwe2AbTh1AvrXGIOAB/KYJsenPouFtXbzi/GC5rovoSQZuJiBkJ4LhO2kwADELG3b4eQTa1/MklRfJ635VONjb7Ye07q2GmAGhol0HNxkdwiOd1zD2/VxUnY4902GwBIGsWzP0CwbdVxPJ5/KyyucVx9eXrrq3Ws4kmPTV+2H16eKo9xkQQScIOXw5WzyXBJgx5gq6NU4QBkDJ6+vkqaRwB7s/tms/J3evtckn0mMhKcNYjordUtkL+Xopbqh8VEMJZqg4/NE58oJVATCoSqamASgAJUUc1RAdfZNqAaBrJ8M/mstXaS4kaT9o+SXSNlbgpzKdrqV9ra7d5tPDQT5ytT9kEm/RcAOW2l2g7eJva3hCP8uf/ADT2X7b/AOpnqhLSCkjtLe/028ZW7+sA21Vzz9z7hfr5v0Z2d2nUomWHPMaHqvZ9me1gLPjwn8pvHSQvFUXhwBNjH81ciQclvx+Xlyxl3+Pr3+1+1IY2AXPfx+ECeQvHXwC87tPaLnOxEk8yQT4x/Jclm1kfF4pnvZXXx5OemHXjvLQKmqIVIukB0KieKu9J9Tqu1uOv2/VLbVMmDPEpTnhCXoPDalXFPO68ptpLnmePXpdeh2hpwmJxacF5pzb3tfp4rl89+o28cdPZtumRlAOnDgFOztpmWyTckT8vXFcdlSHSOa6XZQddwbJMxOoWfHWYrqalfaP2gPDrHXKyrb9ovGgj9COKU2pLxaLkEAxbzjyStrqXP8XGfICPNTerZTkjr0nlzAbE8OOsdclzK79+Yi036dVq2Sfd5ARN5v5Lmk3P0OanrrVSYU5xQOROQFQDaD4tzTDJHDl8lmbmtLXGOSiwwPfaOCW8ydPIJr2IDStPrr8kAqVUonCEJVBbTCY18/qlBWAkDnO4d6pLc3iokDaeaJ6aKd0stuqGBabogVXuzKY6gRmEywMwQU9tVVTotIMvY0gEw4xYRlxPAZ2K9P2R7Fe/IDaoDCJxmm6Y44C4HO0T8k803mzVy5JtHaiGmeK9vs/9FgxAu2jELWbSa03ifiqnSdM/Baz/AEY0BI95XJ4F9G8XP/5WVfr0vbHz9+3Og3sfXyTNm2+5m1rL2b/YbZ2i7HOvYmq6dPyQOOmmazf/ABfZ2wfd661KtwcrYlrz4bPpF8k/rkU9ptdE6oDrC7bdkpiwp0rCMvqboX7M2P3dMdGhb889Rle+a4ge3iFeIHULrO2Zv5Gf6G/ZLNEcG/6QtP8AJOxy6zxhN5tYLzm0NAnqvZ1WtF7eC4PaFFr3TcdWmO4iT5Ln80a+O64LWyul2bVLWmHXvu6A6HmkO7NfpfncfMBFS7IqZiO8n7LCStNhNJ8OymTxic9dEe2Vi4gm1gNNMtLprtlqSN1gIOgt38U6s1xgFjZ4gT/4jgpvPRywyjtAFLCSZv55LkudddttOqBiwstxd/4gLnuLg4uDGC0RYjr1UZZ9w9lIqURmJus5ZZdNu2PNi1nfl9Uk7I06tHEAkieIxJaeMdEgG5jx+ya0yOPrxXR2bZmk3PSCEnaKwPdYWU3o7MZGPuiIJ9eaY0QbgdyY4C8feNEFjFUboYlC8QDl6hMqwk1OacJTNZ5K2hXTBv68VTM0wFwUTRRlRLYH0bYv6MNpfBikJGTnm05ThZI1XWo/0EVXgTXoscRJADqgGUwXFpOflovT7D2zs+JzBUwvptksc/pYMYdR/dOYAyXQd7SUqZaCCXQ4yC8fDh+EPN875RbiI29D15vY/wCgh2VTamOERu0YjnvPdOmi6uz/ANC+zMjHWLuPwtk8sIBGeU6BP2j26IqFlNmIBwg4mG2UENeTM6X70NT25cGSaZxn8zS34humHGBNrYjZE8dTenZ7P9i9n2dkUzSbckltJk3iJOZjjw6LU/ZqVMQawiDYBoMRoAJXjts9qq7hLWDWTNNpGsZkt3Q7VcTae2ariPhE5QdI4k5azbVazx9VF7j2e0drUmndqgSNSRnrcCeGdo5Ll9o+0IaCBUJyOdyDMfFBnWw4HmvJPqOc4ySTyyjQW7vFA+nhte4P1E9c7raeJle3T7Q9onuJANu8m0xe3hBXLqbW45kE8T69QEFSmJv8+frxQmkOB9W7lpOcRbpb6xKW5xTsA4ICAqSVKpNtwVE8kGU7osr6QW0uSXlTYcZ20gmNpo5UCUhkmjyQvoJ5Kop4C/c2WR+zBbys9RqjqRUrlVNmvohZsnRbDRxGAjHZeriDcW5ddTlkubqcxtNpNOkWt+HTPLvWTaNlxGQWgnQuF+JtN12N1sCI4D1p9lHjmM88+C5e7JW3MtcVmzRrymMkIo58f1XVqtEHmFje4AxEDzI1UzrVWY5e1UyCLTcxrrqQl7aMguhX2KwJs28Sc5Mjv+6xdoRIjv6q5UWB2JpgodjYSbcPqmbI44HQYE3HG38lmNjB+/kmTqUqUZlgnKT+qizbPRpRvPv4fRRTh4+1sp0X06bR7ptIvOL9s97t20NBcADZwnOSLjNZH7XQJb7lzBuy4Ria0gFzSXkuAbjJJIDgC6/Pz22VHsP7Rpa14+Eva6GOJwEBpBMYSYJjFfdmEDAXNc0U2OLZLi97A6IcR+IOs1sxiMQZndjuxl7O/X7cAILifhcL1DMl9jFMkCznGC3ECc8kFHtFrS40g5xJEu3Q2YBc6GibSDvOj4pmF5xu3GXYdwPzAgA58IEXNrDwWmm13uy9sBswRvYhdpk2j8uumQVzlnenW2/bmk43NL6kjCX3aRAJ4GxPnaLRhrluK1gIBPAjOwGfOTlne2VznXBzN4gZEYp65IztDSCMIBkkGXEx+UyY8lpJiLdahScZMtJk/iBzmYnOcOZ4XmUAbIs2+ugHOb/QdZWdlTPLKMhpeRnBMIw+PqqTcHScTYE/Kfvn1Q1PHny6ITUEfZA92Weefz6IJRI9eskJdyUc7gll/FMCbz+ik8f1+SWX93rqqxBI1lyAlW510MpGoKBTEqBU6eChUhL1BJQBys1U35JxbIuQOpA438vWoMpDFd0iMhrncZQo675nwuc0NMFm812mm6RvAZkZEHOfmC2wHcInQEHLMQOUWP5tFRqZ6DPPSRabSRHPyWbbtoAb0AGGYynUQdHRYyXLjt1v9Ia+Bx1g3ExIyNyNdCQr2ipiA3mg4RcCxIF8rA3y+649MuILxOguZN5MZR5IKdUixv64lZ9RUrs/1ZxyvbTheLFGOz43naQM5zy77LPse1AfjHiON+vctm27Y1rd91jGQMEhzTIkA5wZFrHoV6z+H7Ura6mGA1otF7SeGeWa892pUl+gjNdql2m15PxE2tcW7ucLh9pumq7r8gB9PJLj7+T6+mns6lNM2mXH/wAb8f5LRT7HDiLR1kxzRdigGlmJxHqF0mWiHAdTmlervwckxz3ez4GmfEqLe5xkmSZveLcpBhRL2p5Hdr7NSwghrmFzMYGKwFgCcbAX4okQ4zeMlm21lO7mFxBAzIBLnS4w2btBGGbgW1uWUXGpLGtOEkA7pqVAMW5TZP4hYboGINyMK9joe6c73jSYp4i0AGC5ocA/ceNMnAQQJIgx6bkrGHAXxEERYRe5ycDpDe88k8bSTN4bzAMTI8YtOeaVRNIETjcQLiRBIvmQ6RE5jxQtI3QMzGcReLeM+SqVFa2VHBocHOzI1BbESBvXBBbpySsSZWY0taW4W2ggYtBcklzuAOk47DQK0vyw2MaZHLI+aqVNhuIRz5cPv3ohbge+dJjJZi697rRSNxNgTEi5GU271WpxHlRtSDa+uU+M5pZqXjP6ckLnxZGjBl4OXqLaa/zQOQB/q/yVCUtPFlUD69FH/VXcImIF7yYEHKJWj+z2hxDn3hpFjvAjQnnA4c1F7kXOLWNxQTIt6i5WquWsdhAixIcRMg3EB0AcJIOWQkkgNoaSTjNgcXw25BzCWuIAi0ZRosr5v9LnjAdmMExBibg3EgHoIk9ytuz8T4Dkb3jgPHkUJrgE2qTl8IMajdwmbaEgzAi8JbdodUB/ZyYbAGK4IaRiIFhMyYsACeCz/Z0v1jS+nhybnq7LkYnXLVQVg2wdlcgkAugSCWGN2I1AmAYNkskzYHdE5gkkgQ4QIaAOIkx0STs7cQBO8DiaSGlwvieAQASMRznK3Q9euj3mCqVnTm05ESQZuM96SYGeX1W99QmS8Heza3+8MoOhzMnLqnMpYu9xAu1s3tvFpwtIMYo/DkQFKY5QQSDMEbtjEWIl0TzRPHbcK9SMHaVaoBIJg4SJm40PG4DT3TaVymUCY5rubfSBER64JLKQAaOCv9OVHvsXS2MCjhPElcOq2Ceq9C6pZcnaGSUvNzMmH46ysrGIm3DzvFzfuVbZWxAQ2ImY1gNAJ4Gx8VPdJG2tiBEH0QfNc0aj2CscRjLCZ5CWyTOQWWsZcdZv4mQgibLodmbNhe17y0gES34nkOGjBmQCSBxbeM0w54eWmRLTykFaqO3OJ3iT65rs9ubBsgDjTquxNqYGzdj7AkjMiJAJmOV1io9nOLQ8MlkfEII1sQDINsyihX9os1c8RzJ8bKLTT7LbUGIMjjLsPlCiz2KyvoI9l3tBe9zwHhxaC2o+pjk4DUbT+GpvazGKYMrz5DgT8fPCC0SAXMjlhGIWEDS0r2DX0GAU24muG+xjKxxDFvCRYBwIBDIDvhnFNuTQq02Pa5pYwYHOZLgakguLC94du1CDB4QRAIv3SsbHKrbVUa0hzqmJzZhw/AWwTOLdBa1oO78IGlkLqdTA1uGpcuc1uE3iJc0xLiCSDwnmtmye5dTe7C+o+9QNwn3TAP3uOAXFgBnOLtDpzPPdtkkFoOM4S55u8vAcCQSTqZ4WEiyrUWCpbI+cIaZMgQJJLXQcN944mkSJtKosOKDdwmbjUXvMcU9+34N6k1tLFIhpmM5FySGkERcZOss9TtCo4uJcd44nCYBPGBYlVKVkVN8x6HIqzVHoH5wlNceJOmeQvy5lXT9ZqtRhwfOiItGl/KMufWbHIc4Wwjlbj+qJ1U+reaf2DsIad0A5wSDneHTiBzi1su4SltDw4AiJkBpkid7A0GBNs9bmNCs2NE8kPEm83zn4JtqIET38Vn1xGnPVaK9bdAJDZxHUEzrMdTnocwYNOrkQWwQXA7wbhMgElzTEgDDYjleYKZjeIkYiCdTcgH6+VpVPfe5J463ImHcTYnWL81F4lP2sBXY55Je4kukkgkDEXTIiBIFgc97TIxtDC2BOGD8Rc7gABjJAEA5fm0hG58EbryYbAGuKZExaTYGDOLXJUaoxWaQN2xIkTrIEHoPARap6T4wrOr8ipvwxhsBcAAAAzJPiVWLLuHhPgL+SphkGMmm5/CJyJOQy8kIriAW3IMcRMyIOuQ4zbitL1J9RMlq8xdzjAiQS20G27AGZyAz5KNAE3uZJOZJzvz6pdetMCYgkZWBOKSYyzdP8I5BSmRMGLazbPjOuXG/cplk/h2W/0Vs+g6/cW9SgaYHrO/2Pgltfo4xaLZ3Bh1+rTEIfeGSeJBzmDAkWEeXFVOv9FeVV3JRTXO4pTiilAvKy1StL1krWv+ix8jThsd2Wz3PvPfsBg7jmkGReAQS42OjTxm4XmXVJE8ZXW2vs4ODSHBhLd5pMxJ0IAxEiMhaCuZtez4HFh0AuLg6kgxlJPhquZqzyuhszMUua64Blo3XZZNg/DPCLLmkIqWc8L/bolhuqzZi7DDXNFxcW/vRwmTp8l0mbDTZ+IG2G9rWOKeNlwHdoVSJxGNUNGlUqE4ZcQ3KRMDgJlx6Spy09j0bgzRwH+aFS87Wo1GmHMe08C1wMaZhRL1Hs+y7fRpQXU5eWYzVqe8qNa14dulsDE97GSGgCALkWheYqsNsFQFxdUv8Au7CCSXOixADhYDPWy19nbTTiajRUeHBrWGSw02iC6o5plgAiHNywl11p27s6lUwOY6hTxEYg17QSCQHNANVxgCYkAk2jj25WV+XC2wy537Q1Ic2HEGXfmMkmIy18LrPUqgOJBwzkJuARETF9fFdnbaWztYWOpOFRuIz7zE129gLWCBAxBxvJ3Tx3ePtG11nAMxMZRDicLGNBdnhD35mBAtA5JpOpZkS3hiJgCTZ0/cZEoqRwOk7xFxiBLSYES0i4zzBBkWAuk1HyZOpmAA0TlMAAA5+JTam1Oc4uc5xcTiJ4nitMRoqjCSBiMRIndEm7g0SdbZCSMogm3xInUZgWtY+Q/S6S6ofXyQFyJBpwflldH74DFnkAIgmZGjvhFjJkm9hMEZgUUXaJu6YE8C0TJ/ino0zFk6Ia+rM2icsgM5yjp3BLxXmfWSr8QbaSQOWonFkRINwqBBALcuJPLOIBb3hKWDKM1L9UZ2vS0A9b8Re2Q8BrBWdz8xbPzyz1HzQkp3KJ8GnaHAEwHGDIIF5zOKJB+V1NnqBtsI4kWBnM6ReTmCbpYqDgLG4vpnMc59ZgHevD148lOQ9P96JDhyBESCBGIwcryI0hLeRvYQRJnORE5kRnE62kXIbdR2iXESTDt74oMYsjkbk71xc8VZKXMn2dtMeQYiSY8ybjw+nVUXGJvFgTpnug9SBE8kuVMarSESoXoJQlyNGCL0sOQuKuVOngi5Ic6OuchGaiRUfwUd34VzB7VtNEtgjaHOg75FMZi8NDjGUTJJxGZXL2rYT7ptRri5oOC8hzTGICIjDHAm+JOrLO4zz+S5LflqwSultNWnTpimwh5cC6o8fmIgMbxa0TfUk6Qs7/AMRgEmbm5Emd0ZAzrztCU7ZiINyDwz6J6BbO9oe0lpcJ+EEtJ0gOAMFNqkYoNJton4g4SJg4XASBwA6aJ1B7MIFMYH2GIkl2W8RJDW8oE53WZ+xvbpPMQe88O9BN/wDaz2W97VaNIc4DIcS7SLWhWsFPFHwkjoe/LoFEfJve7U5hAcyQww2peHOcA12PC6o4mXyTADWwIzAGd9Z7aILZbTL4nOXgGB1DfxAD4j3pqPLmteQ0gOIsxrRo7DLACc8rQIAMQAlkEmbWJ4gnRvfzXWxqOrEkkyTqSfnNyhbV4evFDMnW3rJR46SnpY0THLwVSksqcx0Cp1TTyzPfwT0sOJVkpTXev5o5RowYKv15fXNKxIg6EtGCeJF72juMyOlz4qMaJiLXytkDysEOJCT69ZJaeGe8s68Ys4EWmcIIuBy1AgzqE5nkY5nQcuqoXQynp4u+QzOVtdPnkqm5GQnWZtkCQM/JC58uvIHLzgfRAxhjTnAPgnpYMPPP0L+H0Re7JnCC4AS4gGG8Z5DjklNbPEzAPCwho0H1VwAASWiXRxN+AnKHARbMAKdPEvoJ8vPRULC4z7h153S6jDqQLSJItdpvP95oIGsDNQ1JiSSYA7gAAPADwS35PBYkNQTqRfRViCsmbCMxqE7RiHP6qF3FA53NQ8ktPA1Bql1R6lMc5IqOWfVVCqpSCE170qfULnq1BEDaETIkTa2efko8AcY8PKSpBJpjWCqYC07piMgbjwTZ4Yh65dyrCU9DXRr1PxUgZuDAvOsONslFjLVE9LHfk537iqLxr68EZaCDLnAzYYQWxzdiBH+k5IseN+Kq928Zc/DjPXDIkzzC7NYlESL/ADQB3XxVB1psDlF5yzmIjTjyV0qe6TigyIEZ5yZ0i3WUgsu7/FQO6eCDppwjzKJoh1558eeaegwFXi19euiXi9FWXa5/Lx0S0zMV0TYhxLg0ATxJOjWtAkknXTMpJd48vuVYPr9YuloEHev5/VU53r19AgLlRdbSEwY5/qUOJFV2fCWY3M3m4sLXNLg20FwE4CQ4QCJiDGaWRMkNIbPMgAmBJhMJ6zQl3f5/yvKF7hl56Z5xE5KveWPdc8BaPl4I0JXcYAFi4wCRIblLiSQAPUFW5wkgScJiSIk6kCTaR3wFUqOdY+XX1fuU1UFVBa0HOTAaCJJkiI1ORjgeYSxWDsgZkhwOkGIyue8dNSNQuObiGndsbmwADibQIMREAlW4tIaG4IYzDLcTpAm8Am95OEQSZPERt08HPVVKEPE8zE3vHTogeCOJIJgCC5wJAaDkJAB4TOSrRhhfHP5clU20SWuP4mlpGhzvefBGUaEdzj1xS3BGXhLdUGvrmsuqcKqQCQCSASJ48wgGasvM6d/zKpgLjaDebDy8j4rKqW5t0L2XTMHGx4eu5CW8DrzHfcJGoC2Z6eH6+CJzBOeulwhM+MfLP1xWhtQHNom5m8XMi2LIEnuAzQFt2Wcj67rKk5uz477jeu74Tn9FE8Juq+vNRuqii7IwpdVJGR6KKINVT933JtDLvCtRTTBU+JybU+IdFFE59FftPuUX4u5RRKqDqOv0QM+J38D/APY5RROELavhp/4X/srKnfuKn+Ns/wD7FFEdCE/dbuwP+qo/4gUUToZ+0/8Aqto/7iv/AMr0B+hUUU36hwLM/wDI7/iWB/7n/JT+bVFFHX2qOi3/AOvb/wB+f+Bq1bH+6H+PW/49lVqJc/Q/rl083/4j/wDcVT/qoomF09O/6pDte5RRZ0yh8X+ZOpa/wn/aVaiiqBV07kpuiiiQbuz/AIvFY6eaiif8I+r8Df4nf7aaiiitF+3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6" name="AutoShape 4" descr="data:image/jpeg;base64,/9j/4AAQSkZJRgABAQAAAQABAAD/2wCEAAkGBhQSERUUExQUFRUWFBcXFxgYGBcYGBgYFxgVFxQUGBgYHCYgGBojGRgVHy8gIycpLCwsFR4xNTAqNSYrLCkBCQoKDgwOGg8PGiwgHyQsLCwsLCwsLCwsLCwpKSwsLCwpLCwsLCwsLCwsLCwsLCwsLCwsLCwsLCksLCwsLCwsLP/AABEIAMEBBQMBIgACEQEDEQH/xAAbAAACAwEBAQAAAAAAAAAAAAACAwABBAUGB//EAEMQAAEDAgMFBQYDBAkEAwAAAAEAAhEDIRIxQQQiUWFxBYGRofAGEzKxwdFCUuEjM3LxBxQVYnOCkrKzNHTCwxY1Q//EABoBAAMBAQEBAAAAAAAAAAAAAAABAgMEBQb/xAAiEQEBAQEAAgIDAAMBAAAAAAAAARECAxIhMQQTQSJRcTL/2gAMAwEAAhEDEQA/AHNpowxeZ7F9rRGGuejwM+TgB5+j6bZtobUbiY4OHEXX0XPc6+nj9c3n7WGIgiwq8KpKgoSiwqQkeghVhTMKmFMi8KmFMwqQgFQpCZhVYEACIOV4VMKD1eNWHoYUhLD0WIKSECqUsP2E5o4IHUwixIS5GDYWWqjKIuQkp4WllCWIygITwaXVoyF4r2j7PI3jOYAJDdZkfpde02gkNJAkxYcV4L2ixOcMRJaJiTleQLW5dAuL8yycOr8fbXLqRcFveCe4+azVGjoqc6M+8SkufP6Lx/t3BcEDkeFU5MKCvRUB66KNQEeBoqVkKkB6JhW/srtR1CoHNNiRjH5mg3HgTC5jCml4yXd+30rD09o+r7LXbUaHsIc05EeY5EG0J2FfMeze26tCcDiAcwbjwPzzXvewu36e0iBaoGgubpwOE6iY8Qu/jyzpw9+O8ujhUwp2BTAtdZFYVcJmBTCgy4VQm4FWBALwqsCbgUwIBWBVhT8CpwhGgnCqwIxXYSAHtJcJABBPhoeRTMCJdGYz4VRYs+39pBo3IcZHQcROp9Fef/td8i5BFyT+IniPhjgALKb3NXOLZr0xYhLFl2bthpZieW5gHCbzmd3OAMyJC6DYIBFwbgpzqX6TebPtnLUJYtRYhwqtLGY00Pu1n9o9qdS2d72EB1gCchJuecCbJ/8AXmfshN6olg1MNxnLKB9Ap95uK9bmqdSXj/azYQATHw78NMCcjiB5cL2XtdoeGNLnEAAEknIAak6BfP8A2l7c95ZjgWGZjDBIPSRBEzYHMSuf8ruTx3W348vt8PMVmxYxxNwY4XGaTAmw9cU6oz16Cz4eC8SfL0UxRp69FVOvr5qgL8fXNSqPQTCASVIVMRTKYUoqJUQHewhtyeiW2sJNpvC10m42gg5j+aw7SwibfjA74BRPJ7f9P1w8FaNj211NwcwlrgZBHq6yVBEaXhEF3c9OfqPo/s/7ZNrEMqwx+h/C7xyPJemAXxVjl6n2d9sX0SGVZqU/F7ek5jke5dPPl/lc3fi/sfQw1TAq2La2VWB9Nwc06j6jQrRgW2sMJ92q90tGBY+0dvbSF7uNmtGZP0HNP2GLqQ0SSABqVxdv7eAkU/8AUfoD9fBc7tDtIuJ944E6Btw3pxPPnmudWrgiADzyy0sO9L2XODtq21zs3E99kx21ue0BziYEX+3FZNn2cuPEeQ68Foe9jBJOI8G9+vdwU+0i/ULyTJ0Au6bAdR6nJP2jtdzmtYwvebTYCYmxztzPC+q5VTbMQgi0zAJgZ388zJXA2/th7KrcDiA2JjU5mb5C0DiFl35PWa0549q9c5gdJq3AFgJOG44EAHQzxnRIp0Wyd1xbY4g3IWMDLiJM5aHNcujt1oGoGXDh4rVsXaYaC104CQSBBJIuL5gcVHPk2fC7xldR9FpEkY2iwLCG4oFm72gykfOUnZu0fdlwGJgIsAQ4gzOMs0EGLm9lz9t7aLrABs8M9MosO4SuXtPaBaABO84anx5lO9Z8lm/D3uwe2AbTh1AvrXGIOAB/KYJsenPouFtXbzi/GC5rovoSQZuJiBkJ4LhO2kwADELG3b4eQTa1/MklRfJ635VONjb7Ye07q2GmAGhol0HNxkdwiOd1zD2/VxUnY4902GwBIGsWzP0CwbdVxPJ5/KyyucVx9eXrrq3Ws4kmPTV+2H16eKo9xkQQScIOXw5WzyXBJgx5gq6NU4QBkDJ6+vkqaRwB7s/tms/J3evtckn0mMhKcNYjordUtkL+Xopbqh8VEMJZqg4/NE58oJVATCoSqamASgAJUUc1RAdfZNqAaBrJ8M/mstXaS4kaT9o+SXSNlbgpzKdrqV9ra7d5tPDQT5ytT9kEm/RcAOW2l2g7eJva3hCP8uf/ADT2X7b/AOpnqhLSCkjtLe/028ZW7+sA21Vzz9z7hfr5v0Z2d2nUomWHPMaHqvZ9me1gLPjwn8pvHSQvFUXhwBNjH81ciQclvx+Xlyxl3+Pr3+1+1IY2AXPfx+ECeQvHXwC87tPaLnOxEk8yQT4x/Jclm1kfF4pnvZXXx5OemHXjvLQKmqIVIukB0KieKu9J9Tqu1uOv2/VLbVMmDPEpTnhCXoPDalXFPO68ptpLnmePXpdeh2hpwmJxacF5pzb3tfp4rl89+o28cdPZtumRlAOnDgFOztpmWyTckT8vXFcdlSHSOa6XZQddwbJMxOoWfHWYrqalfaP2gPDrHXKyrb9ovGgj9COKU2pLxaLkEAxbzjyStrqXP8XGfICPNTerZTkjr0nlzAbE8OOsdclzK79+Yi036dVq2Sfd5ARN5v5Lmk3P0OanrrVSYU5xQOROQFQDaD4tzTDJHDl8lmbmtLXGOSiwwPfaOCW8ydPIJr2IDStPrr8kAqVUonCEJVBbTCY18/qlBWAkDnO4d6pLc3iokDaeaJ6aKd0stuqGBabogVXuzKY6gRmEywMwQU9tVVTotIMvY0gEw4xYRlxPAZ2K9P2R7Fe/IDaoDCJxmm6Y44C4HO0T8k803mzVy5JtHaiGmeK9vs/9FgxAu2jELWbSa03ifiqnSdM/Baz/AEY0BI95XJ4F9G8XP/5WVfr0vbHz9+3Og3sfXyTNm2+5m1rL2b/YbZ2i7HOvYmq6dPyQOOmmazf/ABfZ2wfd661KtwcrYlrz4bPpF8k/rkU9ptdE6oDrC7bdkpiwp0rCMvqboX7M2P3dMdGhb889Rle+a4ge3iFeIHULrO2Zv5Gf6G/ZLNEcG/6QtP8AJOxy6zxhN5tYLzm0NAnqvZ1WtF7eC4PaFFr3TcdWmO4iT5Ln80a+O64LWyul2bVLWmHXvu6A6HmkO7NfpfncfMBFS7IqZiO8n7LCStNhNJ8OymTxic9dEe2Vi4gm1gNNMtLprtlqSN1gIOgt38U6s1xgFjZ4gT/4jgpvPRywyjtAFLCSZv55LkudddttOqBiwstxd/4gLnuLg4uDGC0RYjr1UZZ9w9lIqURmJus5ZZdNu2PNi1nfl9Uk7I06tHEAkieIxJaeMdEgG5jx+ya0yOPrxXR2bZmk3PSCEnaKwPdYWU3o7MZGPuiIJ9eaY0QbgdyY4C8feNEFjFUboYlC8QDl6hMqwk1OacJTNZ5K2hXTBv68VTM0wFwUTRRlRLYH0bYv6MNpfBikJGTnm05ThZI1XWo/0EVXgTXoscRJADqgGUwXFpOflovT7D2zs+JzBUwvptksc/pYMYdR/dOYAyXQd7SUqZaCCXQ4yC8fDh+EPN875RbiI29D15vY/wCgh2VTamOERu0YjnvPdOmi6uz/ANC+zMjHWLuPwtk8sIBGeU6BP2j26IqFlNmIBwg4mG2UENeTM6X70NT25cGSaZxn8zS34humHGBNrYjZE8dTenZ7P9i9n2dkUzSbckltJk3iJOZjjw6LU/ZqVMQawiDYBoMRoAJXjts9qq7hLWDWTNNpGsZkt3Q7VcTae2ariPhE5QdI4k5azbVazx9VF7j2e0drUmndqgSNSRnrcCeGdo5Ll9o+0IaCBUJyOdyDMfFBnWw4HmvJPqOc4ySTyyjQW7vFA+nhte4P1E9c7raeJle3T7Q9onuJANu8m0xe3hBXLqbW45kE8T69QEFSmJv8+frxQmkOB9W7lpOcRbpb6xKW5xTsA4ICAqSVKpNtwVE8kGU7osr6QW0uSXlTYcZ20gmNpo5UCUhkmjyQvoJ5Kop4C/c2WR+zBbys9RqjqRUrlVNmvohZsnRbDRxGAjHZeriDcW5ddTlkubqcxtNpNOkWt+HTPLvWTaNlxGQWgnQuF+JtN12N1sCI4D1p9lHjmM88+C5e7JW3MtcVmzRrymMkIo58f1XVqtEHmFje4AxEDzI1UzrVWY5e1UyCLTcxrrqQl7aMguhX2KwJs28Sc5Mjv+6xdoRIjv6q5UWB2JpgodjYSbcPqmbI44HQYE3HG38lmNjB+/kmTqUqUZlgnKT+qizbPRpRvPv4fRRTh4+1sp0X06bR7ptIvOL9s97t20NBcADZwnOSLjNZH7XQJb7lzBuy4Ria0gFzSXkuAbjJJIDgC6/Pz22VHsP7Rpa14+Eva6GOJwEBpBMYSYJjFfdmEDAXNc0U2OLZLi97A6IcR+IOs1sxiMQZndjuxl7O/X7cAILifhcL1DMl9jFMkCznGC3ECc8kFHtFrS40g5xJEu3Q2YBc6GibSDvOj4pmF5xu3GXYdwPzAgA58IEXNrDwWmm13uy9sBswRvYhdpk2j8uumQVzlnenW2/bmk43NL6kjCX3aRAJ4GxPnaLRhrluK1gIBPAjOwGfOTlne2VznXBzN4gZEYp65IztDSCMIBkkGXEx+UyY8lpJiLdahScZMtJk/iBzmYnOcOZ4XmUAbIs2+ugHOb/QdZWdlTPLKMhpeRnBMIw+PqqTcHScTYE/Kfvn1Q1PHny6ITUEfZA92Weefz6IJRI9eskJdyUc7gll/FMCbz+ik8f1+SWX93rqqxBI1lyAlW510MpGoKBTEqBU6eChUhL1BJQBys1U35JxbIuQOpA438vWoMpDFd0iMhrncZQo675nwuc0NMFm812mm6RvAZkZEHOfmC2wHcInQEHLMQOUWP5tFRqZ6DPPSRabSRHPyWbbtoAb0AGGYynUQdHRYyXLjt1v9Ia+Bx1g3ExIyNyNdCQr2ipiA3mg4RcCxIF8rA3y+649MuILxOguZN5MZR5IKdUixv64lZ9RUrs/1ZxyvbTheLFGOz43naQM5zy77LPse1AfjHiON+vctm27Y1rd91jGQMEhzTIkA5wZFrHoV6z+H7Ura6mGA1otF7SeGeWa892pUl+gjNdql2m15PxE2tcW7ucLh9pumq7r8gB9PJLj7+T6+mns6lNM2mXH/wAb8f5LRT7HDiLR1kxzRdigGlmJxHqF0mWiHAdTmlervwckxz3ez4GmfEqLe5xkmSZveLcpBhRL2p5Hdr7NSwghrmFzMYGKwFgCcbAX4okQ4zeMlm21lO7mFxBAzIBLnS4w2btBGGbgW1uWUXGpLGtOEkA7pqVAMW5TZP4hYboGINyMK9joe6c73jSYp4i0AGC5ocA/ceNMnAQQJIgx6bkrGHAXxEERYRe5ycDpDe88k8bSTN4bzAMTI8YtOeaVRNIETjcQLiRBIvmQ6RE5jxQtI3QMzGcReLeM+SqVFa2VHBocHOzI1BbESBvXBBbpySsSZWY0taW4W2ggYtBcklzuAOk47DQK0vyw2MaZHLI+aqVNhuIRz5cPv3ohbge+dJjJZi697rRSNxNgTEi5GU271WpxHlRtSDa+uU+M5pZqXjP6ckLnxZGjBl4OXqLaa/zQOQB/q/yVCUtPFlUD69FH/VXcImIF7yYEHKJWj+z2hxDn3hpFjvAjQnnA4c1F7kXOLWNxQTIt6i5WquWsdhAixIcRMg3EB0AcJIOWQkkgNoaSTjNgcXw25BzCWuIAi0ZRosr5v9LnjAdmMExBibg3EgHoIk9ytuz8T4Dkb3jgPHkUJrgE2qTl8IMajdwmbaEgzAi8JbdodUB/ZyYbAGK4IaRiIFhMyYsACeCz/Z0v1jS+nhybnq7LkYnXLVQVg2wdlcgkAugSCWGN2I1AmAYNkskzYHdE5gkkgQ4QIaAOIkx0STs7cQBO8DiaSGlwvieAQASMRznK3Q9euj3mCqVnTm05ESQZuM96SYGeX1W99QmS8Heza3+8MoOhzMnLqnMpYu9xAu1s3tvFpwtIMYo/DkQFKY5QQSDMEbtjEWIl0TzRPHbcK9SMHaVaoBIJg4SJm40PG4DT3TaVymUCY5rubfSBER64JLKQAaOCv9OVHvsXS2MCjhPElcOq2Ceq9C6pZcnaGSUvNzMmH46ysrGIm3DzvFzfuVbZWxAQ2ImY1gNAJ4Gx8VPdJG2tiBEH0QfNc0aj2CscRjLCZ5CWyTOQWWsZcdZv4mQgibLodmbNhe17y0gES34nkOGjBmQCSBxbeM0w54eWmRLTykFaqO3OJ3iT65rs9ubBsgDjTquxNqYGzdj7AkjMiJAJmOV1io9nOLQ8MlkfEII1sQDINsyihX9os1c8RzJ8bKLTT7LbUGIMjjLsPlCiz2KyvoI9l3tBe9zwHhxaC2o+pjk4DUbT+GpvazGKYMrz5DgT8fPCC0SAXMjlhGIWEDS0r2DX0GAU24muG+xjKxxDFvCRYBwIBDIDvhnFNuTQq02Pa5pYwYHOZLgakguLC94du1CDB4QRAIv3SsbHKrbVUa0hzqmJzZhw/AWwTOLdBa1oO78IGlkLqdTA1uGpcuc1uE3iJc0xLiCSDwnmtmye5dTe7C+o+9QNwn3TAP3uOAXFgBnOLtDpzPPdtkkFoOM4S55u8vAcCQSTqZ4WEiyrUWCpbI+cIaZMgQJJLXQcN944mkSJtKosOKDdwmbjUXvMcU9+34N6k1tLFIhpmM5FySGkERcZOss9TtCo4uJcd44nCYBPGBYlVKVkVN8x6HIqzVHoH5wlNceJOmeQvy5lXT9ZqtRhwfOiItGl/KMufWbHIc4Wwjlbj+qJ1U+reaf2DsIad0A5wSDneHTiBzi1su4SltDw4AiJkBpkid7A0GBNs9bmNCs2NE8kPEm83zn4JtqIET38Vn1xGnPVaK9bdAJDZxHUEzrMdTnocwYNOrkQWwQXA7wbhMgElzTEgDDYjleYKZjeIkYiCdTcgH6+VpVPfe5J463ImHcTYnWL81F4lP2sBXY55Je4kukkgkDEXTIiBIFgc97TIxtDC2BOGD8Rc7gABjJAEA5fm0hG58EbryYbAGuKZExaTYGDOLXJUaoxWaQN2xIkTrIEHoPARap6T4wrOr8ipvwxhsBcAAAAzJPiVWLLuHhPgL+SphkGMmm5/CJyJOQy8kIriAW3IMcRMyIOuQ4zbitL1J9RMlq8xdzjAiQS20G27AGZyAz5KNAE3uZJOZJzvz6pdetMCYgkZWBOKSYyzdP8I5BSmRMGLazbPjOuXG/cplk/h2W/0Vs+g6/cW9SgaYHrO/2Pgltfo4xaLZ3Bh1+rTEIfeGSeJBzmDAkWEeXFVOv9FeVV3JRTXO4pTiilAvKy1StL1krWv+ix8jThsd2Wz3PvPfsBg7jmkGReAQS42OjTxm4XmXVJE8ZXW2vs4ODSHBhLd5pMxJ0IAxEiMhaCuZtez4HFh0AuLg6kgxlJPhquZqzyuhszMUua64Blo3XZZNg/DPCLLmkIqWc8L/bolhuqzZi7DDXNFxcW/vRwmTp8l0mbDTZ+IG2G9rWOKeNlwHdoVSJxGNUNGlUqE4ZcQ3KRMDgJlx6Spy09j0bgzRwH+aFS87Wo1GmHMe08C1wMaZhRL1Hs+y7fRpQXU5eWYzVqe8qNa14dulsDE97GSGgCALkWheYqsNsFQFxdUv8Au7CCSXOixADhYDPWy19nbTTiajRUeHBrWGSw02iC6o5plgAiHNywl11p27s6lUwOY6hTxEYg17QSCQHNANVxgCYkAk2jj25WV+XC2wy537Q1Ic2HEGXfmMkmIy18LrPUqgOJBwzkJuARETF9fFdnbaWztYWOpOFRuIz7zE129gLWCBAxBxvJ3Tx3ePtG11nAMxMZRDicLGNBdnhD35mBAtA5JpOpZkS3hiJgCTZ0/cZEoqRwOk7xFxiBLSYES0i4zzBBkWAuk1HyZOpmAA0TlMAAA5+JTam1Oc4uc5xcTiJ4nitMRoqjCSBiMRIndEm7g0SdbZCSMogm3xInUZgWtY+Q/S6S6ofXyQFyJBpwflldH74DFnkAIgmZGjvhFjJkm9hMEZgUUXaJu6YE8C0TJ/ino0zFk6Ia+rM2icsgM5yjp3BLxXmfWSr8QbaSQOWonFkRINwqBBALcuJPLOIBb3hKWDKM1L9UZ2vS0A9b8Re2Q8BrBWdz8xbPzyz1HzQkp3KJ8GnaHAEwHGDIIF5zOKJB+V1NnqBtsI4kWBnM6ReTmCbpYqDgLG4vpnMc59ZgHevD148lOQ9P96JDhyBESCBGIwcryI0hLeRvYQRJnORE5kRnE62kXIbdR2iXESTDt74oMYsjkbk71xc8VZKXMn2dtMeQYiSY8ybjw+nVUXGJvFgTpnug9SBE8kuVMarSESoXoJQlyNGCL0sOQuKuVOngi5Ic6OuchGaiRUfwUd34VzB7VtNEtgjaHOg75FMZi8NDjGUTJJxGZXL2rYT7ptRri5oOC8hzTGICIjDHAm+JOrLO4zz+S5LflqwSultNWnTpimwh5cC6o8fmIgMbxa0TfUk6Qs7/AMRgEmbm5Emd0ZAzrztCU7ZiINyDwz6J6BbO9oe0lpcJ+EEtJ0gOAMFNqkYoNJton4g4SJg4XASBwA6aJ1B7MIFMYH2GIkl2W8RJDW8oE53WZ+xvbpPMQe88O9BN/wDaz2W97VaNIc4DIcS7SLWhWsFPFHwkjoe/LoFEfJve7U5hAcyQww2peHOcA12PC6o4mXyTADWwIzAGd9Z7aILZbTL4nOXgGB1DfxAD4j3pqPLmteQ0gOIsxrRo7DLACc8rQIAMQAlkEmbWJ4gnRvfzXWxqOrEkkyTqSfnNyhbV4evFDMnW3rJR46SnpY0THLwVSksqcx0Cp1TTyzPfwT0sOJVkpTXev5o5RowYKv15fXNKxIg6EtGCeJF72juMyOlz4qMaJiLXytkDysEOJCT69ZJaeGe8s68Ys4EWmcIIuBy1AgzqE5nkY5nQcuqoXQynp4u+QzOVtdPnkqm5GQnWZtkCQM/JC58uvIHLzgfRAxhjTnAPgnpYMPPP0L+H0Re7JnCC4AS4gGG8Z5DjklNbPEzAPCwho0H1VwAASWiXRxN+AnKHARbMAKdPEvoJ8vPRULC4z7h153S6jDqQLSJItdpvP95oIGsDNQ1JiSSYA7gAAPADwS35PBYkNQTqRfRViCsmbCMxqE7RiHP6qF3FA53NQ8ktPA1Bql1R6lMc5IqOWfVVCqpSCE170qfULnq1BEDaETIkTa2efko8AcY8PKSpBJpjWCqYC07piMgbjwTZ4Yh65dyrCU9DXRr1PxUgZuDAvOsONslFjLVE9LHfk537iqLxr68EZaCDLnAzYYQWxzdiBH+k5IseN+Kq928Zc/DjPXDIkzzC7NYlESL/ADQB3XxVB1psDlF5yzmIjTjyV0qe6TigyIEZ5yZ0i3WUgsu7/FQO6eCDppwjzKJoh1558eeaegwFXi19euiXi9FWXa5/Lx0S0zMV0TYhxLg0ATxJOjWtAkknXTMpJd48vuVYPr9YuloEHev5/VU53r19AgLlRdbSEwY5/qUOJFV2fCWY3M3m4sLXNLg20FwE4CQ4QCJiDGaWRMkNIbPMgAmBJhMJ6zQl3f5/yvKF7hl56Z5xE5KveWPdc8BaPl4I0JXcYAFi4wCRIblLiSQAPUFW5wkgScJiSIk6kCTaR3wFUqOdY+XX1fuU1UFVBa0HOTAaCJJkiI1ORjgeYSxWDsgZkhwOkGIyue8dNSNQuObiGndsbmwADibQIMREAlW4tIaG4IYzDLcTpAm8Am95OEQSZPERt08HPVVKEPE8zE3vHTogeCOJIJgCC5wJAaDkJAB4TOSrRhhfHP5clU20SWuP4mlpGhzvefBGUaEdzj1xS3BGXhLdUGvrmsuqcKqQCQCSASJ48wgGasvM6d/zKpgLjaDebDy8j4rKqW5t0L2XTMHGx4eu5CW8DrzHfcJGoC2Z6eH6+CJzBOeulwhM+MfLP1xWhtQHNom5m8XMi2LIEnuAzQFt2Wcj67rKk5uz477jeu74Tn9FE8Juq+vNRuqii7IwpdVJGR6KKINVT933JtDLvCtRTTBU+JybU+IdFFE59FftPuUX4u5RRKqDqOv0QM+J38D/APY5RROELavhp/4X/srKnfuKn+Ns/wD7FFEdCE/dbuwP+qo/4gUUToZ+0/8Aqto/7iv/AMr0B+hUUU36hwLM/wDI7/iWB/7n/JT+bVFFHX2qOi3/AOvb/wB+f+Bq1bH+6H+PW/49lVqJc/Q/rl083/4j/wDcVT/qoomF09O/6pDte5RRZ0yh8X+ZOpa/wn/aVaiiqBV07kpuiiiQbuz/AIvFY6eaiif8I+r8Df4nf7aaiiitF+3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71538" y="1142984"/>
            <a:ext cx="70723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ambria" pitchFamily="18" charset="0"/>
                <a:hlinkClick r:id="rId2"/>
              </a:rPr>
              <a:t>Дошкольное образование</a:t>
            </a:r>
            <a:r>
              <a:rPr lang="ru-RU" dirty="0" smtClean="0">
                <a:latin typeface="Cambria" pitchFamily="18" charset="0"/>
              </a:rPr>
              <a:t> в условиях модернизации предлагает делать акцент не на формировании </a:t>
            </a:r>
            <a:r>
              <a:rPr lang="ru-RU" dirty="0" err="1" smtClean="0">
                <a:latin typeface="Cambria" pitchFamily="18" charset="0"/>
              </a:rPr>
              <a:t>знаниевой</a:t>
            </a:r>
            <a:r>
              <a:rPr lang="ru-RU" dirty="0" smtClean="0">
                <a:latin typeface="Cambria" pitchFamily="18" charset="0"/>
              </a:rPr>
              <a:t> базы, а развитии познавательных интересов. Поэтому в ряде методических разработок предусматривается «насыщение» процесса освоения краеведческих представлений математическим содержанием; математические действия и представления являются своеобразным инструментом, помогающим уточнить знания о достопримечательностях города или села.</a:t>
            </a:r>
            <a:endParaRPr lang="ru-RU" dirty="0">
              <a:latin typeface="Cambria" pitchFamily="18" charset="0"/>
            </a:endParaRPr>
          </a:p>
        </p:txBody>
      </p:sp>
      <p:pic>
        <p:nvPicPr>
          <p:cNvPr id="19457" name="irc_mi" descr="img2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0496" y="3714752"/>
            <a:ext cx="4588658" cy="161449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9458" name="Picture 2" descr="4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3571876"/>
            <a:ext cx="2795127" cy="142876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142976" y="1000108"/>
            <a:ext cx="6929486" cy="928694"/>
          </a:xfrm>
          <a:prstGeom prst="rect">
            <a:avLst/>
          </a:prstGeom>
        </p:spPr>
        <p:txBody>
          <a:bodyPr/>
          <a:lstStyle/>
          <a:p>
            <a:r>
              <a:rPr lang="ru-RU" sz="1600" dirty="0" smtClean="0">
                <a:latin typeface="Cambria" pitchFamily="18" charset="0"/>
              </a:rPr>
              <a:t> </a:t>
            </a:r>
            <a:r>
              <a:rPr lang="ru-RU" dirty="0" smtClean="0">
                <a:latin typeface="Cambria" pitchFamily="18" charset="0"/>
              </a:rPr>
              <a:t> В практике детских садов возможна интеграция в форме организаций следующих детских исследовательских и информационных игр-проектов:</a:t>
            </a: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214414" y="642918"/>
            <a:ext cx="7072362" cy="357190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1400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1B803"/>
                </a:solidFill>
                <a:latin typeface="Cambria" pitchFamily="18" charset="0"/>
              </a:rPr>
              <a:t> </a:t>
            </a:r>
            <a:r>
              <a:rPr lang="ru-RU" sz="14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1B803"/>
                </a:solidFill>
                <a:latin typeface="Cambria" pitchFamily="18" charset="0"/>
              </a:rPr>
              <a:t>Логико-математическое развитие и освоение краеведческих представлений</a:t>
            </a:r>
            <a:endParaRPr lang="ru-RU" sz="1400" dirty="0" smtClean="0">
              <a:ln>
                <a:solidFill>
                  <a:schemeClr val="bg2">
                    <a:lumMod val="50000"/>
                  </a:schemeClr>
                </a:solidFill>
              </a:ln>
              <a:solidFill>
                <a:srgbClr val="F1B803"/>
              </a:solidFill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142976" y="1857364"/>
            <a:ext cx="6929486" cy="1428760"/>
          </a:xfrm>
          <a:prstGeom prst="rect">
            <a:avLst/>
          </a:prstGeom>
        </p:spPr>
        <p:txBody>
          <a:bodyPr/>
          <a:lstStyle/>
          <a:p>
            <a:r>
              <a:rPr lang="ru-RU" dirty="0" smtClean="0">
                <a:latin typeface="Cambria" pitchFamily="18" charset="0"/>
              </a:rPr>
              <a:t>- «Архитектура города» (включает освоение размерных отношений, формы, пропорции, симметрии — асимметрии в архитектуре и математике; осуществление счета (колонн, этажей зданий); установление связей между этажами, размерами домов)).</a:t>
            </a:r>
          </a:p>
          <a:p>
            <a:pPr lvl="0"/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214414" y="3286124"/>
            <a:ext cx="6715172" cy="2714644"/>
          </a:xfrm>
          <a:prstGeom prst="rect">
            <a:avLst/>
          </a:prstGeom>
        </p:spPr>
        <p:txBody>
          <a:bodyPr/>
          <a:lstStyle/>
          <a:p>
            <a:r>
              <a:rPr lang="ru-RU" sz="1600" dirty="0" smtClean="0">
                <a:latin typeface="Cambria" pitchFamily="18" charset="0"/>
              </a:rPr>
              <a:t>- </a:t>
            </a:r>
            <a:r>
              <a:rPr lang="ru-RU" dirty="0" smtClean="0">
                <a:latin typeface="Cambria" pitchFamily="18" charset="0"/>
              </a:rPr>
              <a:t> Организация экскурсий в город, в процессе которых предстоит найти (заметить) необычное по форме (размеру, числу); найти объекты, которых где-то находится по 2 (3—5).</a:t>
            </a:r>
          </a:p>
          <a:p>
            <a:r>
              <a:rPr lang="ru-RU" sz="1400" i="1" dirty="0" smtClean="0">
                <a:latin typeface="Cambria" pitchFamily="18" charset="0"/>
              </a:rPr>
              <a:t>например ,«Найти объекты необычного (оригинального, интересного) размера» (высокий шпиль, длинный балкон, высокий пешеход, длинная машина — лимузин); редкой формы (постамент памятника необычной формы, круглое окно под крышей старинного дома, необычная клумба). </a:t>
            </a:r>
          </a:p>
          <a:p>
            <a:r>
              <a:rPr lang="ru-RU" dirty="0" smtClean="0">
                <a:latin typeface="Cambria" pitchFamily="18" charset="0"/>
              </a:rPr>
              <a:t>Результаты обсуждения можно </a:t>
            </a:r>
          </a:p>
          <a:p>
            <a:r>
              <a:rPr lang="ru-RU" dirty="0" smtClean="0">
                <a:latin typeface="Cambria" pitchFamily="18" charset="0"/>
              </a:rPr>
              <a:t>записывать, зарисовывать в альбоме</a:t>
            </a:r>
          </a:p>
          <a:p>
            <a:r>
              <a:rPr lang="ru-RU" dirty="0" smtClean="0">
                <a:latin typeface="Cambria" pitchFamily="18" charset="0"/>
              </a:rPr>
              <a:t> «Путешествия по любимому городу».</a:t>
            </a:r>
          </a:p>
          <a:p>
            <a:r>
              <a:rPr lang="ru-RU" sz="1600" dirty="0" smtClean="0">
                <a:latin typeface="Cambria" pitchFamily="18" charset="0"/>
              </a:rPr>
              <a:t> </a:t>
            </a: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1506" name="Picture 2" descr="http://nesiditsa.ru/wp-content/uploads/2012/08/image008.jpg"/>
          <p:cNvPicPr>
            <a:picLocks noChangeAspect="1" noChangeArrowheads="1"/>
          </p:cNvPicPr>
          <p:nvPr/>
        </p:nvPicPr>
        <p:blipFill>
          <a:blip r:embed="rId2" cstate="print"/>
          <a:srcRect b="28725"/>
          <a:stretch>
            <a:fillRect/>
          </a:stretch>
        </p:blipFill>
        <p:spPr bwMode="auto">
          <a:xfrm>
            <a:off x="5214942" y="4929198"/>
            <a:ext cx="3143272" cy="14737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214546" y="642918"/>
            <a:ext cx="4572032" cy="857256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ru-RU" sz="2400" dirty="0" smtClean="0">
                <a:latin typeface="Cambria" pitchFamily="18" charset="0"/>
              </a:rPr>
              <a:t> </a:t>
            </a:r>
            <a:r>
              <a:rPr lang="ru-RU" sz="2400" b="1" dirty="0" smtClean="0">
                <a:solidFill>
                  <a:srgbClr val="CC00FF"/>
                </a:solidFill>
                <a:latin typeface="Cambria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Cambria" pitchFamily="18" charset="0"/>
              </a:rPr>
              <a:t>Логико-математическое</a:t>
            </a:r>
          </a:p>
          <a:p>
            <a:pPr algn="ctr">
              <a:spcBef>
                <a:spcPct val="0"/>
              </a:spcBef>
            </a:pPr>
            <a:r>
              <a:rPr lang="ru-RU" sz="2400" b="1" dirty="0" smtClean="0">
                <a:solidFill>
                  <a:srgbClr val="FF0000"/>
                </a:solidFill>
                <a:latin typeface="Cambria" pitchFamily="18" charset="0"/>
              </a:rPr>
              <a:t> и речевое развитие </a:t>
            </a:r>
          </a:p>
          <a:p>
            <a:pPr algn="ctr">
              <a:spcBef>
                <a:spcPct val="0"/>
              </a:spcBef>
            </a:pPr>
            <a:endParaRPr lang="ru-RU" sz="2400" dirty="0" smtClean="0"/>
          </a:p>
          <a:p>
            <a:pPr>
              <a:spcBef>
                <a:spcPct val="0"/>
              </a:spcBef>
            </a:pPr>
            <a:endParaRPr lang="ru-RU" sz="2400" dirty="0" smtClean="0"/>
          </a:p>
          <a:p>
            <a:pPr>
              <a:spcBef>
                <a:spcPct val="0"/>
              </a:spcBef>
            </a:pPr>
            <a:endParaRPr lang="ru-RU" sz="24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24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142976" y="1500174"/>
            <a:ext cx="6786610" cy="2000264"/>
          </a:xfrm>
          <a:prstGeom prst="rect">
            <a:avLst/>
          </a:prstGeom>
        </p:spPr>
        <p:txBody>
          <a:bodyPr/>
          <a:lstStyle/>
          <a:p>
            <a:r>
              <a:rPr lang="ru-RU" sz="1600" dirty="0" smtClean="0">
                <a:latin typeface="Cambria" pitchFamily="18" charset="0"/>
              </a:rPr>
              <a:t>  </a:t>
            </a:r>
            <a:r>
              <a:rPr lang="ru-RU" dirty="0" smtClean="0">
                <a:latin typeface="Cambria" pitchFamily="18" charset="0"/>
              </a:rPr>
              <a:t>Интеграция логико-математического и речевого развития основана на </a:t>
            </a:r>
            <a:r>
              <a:rPr lang="ru-RU" i="1" dirty="0" smtClean="0">
                <a:latin typeface="Cambria" pitchFamily="18" charset="0"/>
              </a:rPr>
              <a:t>единстве </a:t>
            </a:r>
            <a:r>
              <a:rPr lang="ru-RU" dirty="0" smtClean="0">
                <a:latin typeface="Cambria" pitchFamily="18" charset="0"/>
              </a:rPr>
              <a:t>решаемых в дошкольном возрасте задач. Развитие классификации, </a:t>
            </a:r>
            <a:r>
              <a:rPr lang="ru-RU" dirty="0" err="1" smtClean="0">
                <a:latin typeface="Cambria" pitchFamily="18" charset="0"/>
              </a:rPr>
              <a:t>сериации</a:t>
            </a:r>
            <a:r>
              <a:rPr lang="ru-RU" dirty="0" smtClean="0">
                <a:latin typeface="Cambria" pitchFamily="18" charset="0"/>
              </a:rPr>
              <a:t>, сравнения, анализа осуществляется в процессе игр с логическими блоками, веществами, наборами геометрических фигур; </a:t>
            </a:r>
          </a:p>
          <a:p>
            <a:r>
              <a:rPr lang="ru-RU" dirty="0" smtClean="0">
                <a:latin typeface="Cambria" pitchFamily="18" charset="0"/>
              </a:rPr>
              <a:t>в ходе выкладывания силуэтов, выделения отличий и сходства геометрических фигур и т. п.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142976" y="3571876"/>
            <a:ext cx="6786610" cy="1714536"/>
          </a:xfrm>
          <a:prstGeom prst="rect">
            <a:avLst/>
          </a:prstGeom>
        </p:spPr>
        <p:txBody>
          <a:bodyPr/>
          <a:lstStyle/>
          <a:p>
            <a:r>
              <a:rPr lang="ru-RU" sz="1600" dirty="0" smtClean="0">
                <a:latin typeface="Cambria" pitchFamily="18" charset="0"/>
              </a:rPr>
              <a:t>  </a:t>
            </a:r>
            <a:r>
              <a:rPr lang="ru-RU" dirty="0" smtClean="0">
                <a:latin typeface="Cambria" pitchFamily="18" charset="0"/>
              </a:rPr>
              <a:t>В процессе развития речи активно используются упражнения и игры, предусматривающие данные операции и действия в ходе установления  родовидовых отношений (транспорт, одежда, овощи, фрукты и т. п.) и последовательностей событий, составления рассказов, что обеспечивает </a:t>
            </a:r>
          </a:p>
          <a:p>
            <a:r>
              <a:rPr lang="ru-RU" dirty="0" smtClean="0">
                <a:latin typeface="Cambria" pitchFamily="18" charset="0"/>
              </a:rPr>
              <a:t>сенсорное и интеллектуальное развитие детей.</a:t>
            </a:r>
          </a:p>
          <a:p>
            <a:pPr lvl="0"/>
            <a:endParaRPr lang="ru-RU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458" name="AutoShape 2" descr="data:image/jpeg;base64,/9j/4AAQSkZJRgABAQAAAQABAAD/2wCEAAkGBhQSERUTExQVFRUWGBcXFxgXFRcXHxgaFxgXHBgaFxkdHSYgFxojHBgYHy8gJScpLC0sGiAxNTAqNSYrLCkBCQoKDgwOGg8PGjIkHyQ0KiwsNSwsKiwsLC0wLSwsLyosKiktKTQtKiwpLCwwLCosKiw0LC8tKiwqLCksLDQsLP/AABEIANYA7AMBIgACEQEDEQH/xAAcAAACAwEBAQEAAAAAAAAAAAAABQMEBgcCAQj/xABDEAACAQIEAwYDBQcCBAYDAAABAhEAAwQSITEFQVEGEyJhcYEykaEHI1KxwRRCYnLR4fBzsiQzkvEVFkOCwtI0U6L/xAAbAQACAwEBAQAAAAAAAAAAAAAABAMFBgIBB//EADgRAAEDAgMFBwQCAQMFAQAAAAEAAgMEEQUhMRJBUWFxEyKBkaHR8DKxweEU8TMjNFIWJEJikgb/2gAMAwEAAhEDEQA/AO40UUUIRRRRQhFFFFCEUUUUIRRRRQhFLuM43u0pjWV7a45rQQqYMnkDy8wahqJDHE5w3KWFnaPDeKTYu2X1zsD5EflUC276/DdB/mBH1BP5VXXjzsDNtGgSSFKwOpKkAe9TpxhAPHbuLykEET01H0mssyormDaa4kcx+vyrp1NATYjPkVZt8YxKbqG/lYfkYNWbfbJl+NHX1U/nVA42y2ouwdNGQjrzEiJ135CrIss0lHRpIjK4MAbjLM6/pT0WJzW79ifH7ja+ygdQR7iR1+BNsL21ttzFM7PaG23MVkcRhRIz2+WuZVmZ05bRBJ1PkY1rJwtDESpP4WYQN2JmRoDy6NyEl6PEWuOyRnyIP3sl3UDwLgrodviKHnU63gedc1GHdfhvMI/EM2kgTIjmR86sJjMSmxVo03Kn5Eb1MK+A6ut1uPXT1UDqWVv/AIrogNfawdvtPeT4rb+wzflNXMP25TZjB89KaZIx+bCD0N1AWluoWwopHh+1NtuYq9a4ujc67XKvUVEmKU86kDihC+0UUUIRRRRQhFFFFCEUUUUIRRRRQhFFFFCEUUUUIRWL+0VoS3/MfyraViftKP3dv+b9DStZ/gd0TVH/AJ2rnHGOK3LN2yiSBcdrOZQTlBS0WkQwLOXTxFSANgSBloniRwtpsQb3ed3ctJdQi1L27gJR7LqozqGVxkYMCAD4ZrS2rqXrXcXS4Agq6MVZY2gjUETE9DFK8N2H+8D3cWLlsW1tlTbt+NVfOA2bMu8agTM6ipadwkiDmjL5koagGKUscc/mavJ4kV1KnNAOU6ZoUjLMaMHUidpI5Vbt4PZSCxi4zMjZguVGZRIlZ8Jn1AmvGLS0vgsrC7nUkaKFULOoUKoFVFJQ5l0IIaefhiIPKIFdHBWEdoBa+oPt85JZv/6Hs3mJ2YGhB8M+mZv58VbTGXbSo/eFcwUr44JzcwCdQOcTl5xVtuO3l0uqp5feW8v1gE79aUEyuWTlO4nf9J84NXP2hy5uIkBnDCFzSUkAGBrGYjYHUTSMuB7NrOyPPJWUOOQzBxLDcbrXPpomFvtEn71sidDkuEbawQZn0mrA4nZefEykgg50n4jJ1BP5UhsYz7xi+ko6ZddIzBNMwKqD01EeZNSA2jcYtmCnUAKABCywENAzHRZmIkjU0k7Cp2gFmg8uuSfbiFKXW27Hrn0sVorN1WaVdDJ2By6SugmOQI9WmpTh2j7xSdPwyCdNpERv9KydjCFxagwbjMpkMfhZdVhAIAbWSNQdq+2L91VL22eA+XwZgdpBgcj89DST6eYOu9oJ6D9FODZcO6cloDw+2f3FnqpK9Noj/tR/4ZHwXHX3DD6ifrSn/wAbvqXVjmKfGGCPHqdTpz6c6sW+1A2a2h81YqT9SPpULpamM9xxb1JP3uuHUzHatB6fAmK/tC/DcVvWV/rVnD8evofGunUEEf1qphuMW35XF9lb6+GjGYhHRgjyCu8FYJIABBp2krat0ga6xB5e1vskZqSJrSRcWW34dxAsATsfp/amVIOzeHPdgE+op8BWkVQvtFFFCEUUUUIRRRRQhFFFFCEUUUUIRRRRQhFYb7TjFu3/AD//ABNbmsH9qh+5t/z/APxNL1X+Fycof9wzqsRw4sWOVc2m0gcx1q8MAz+Js69FDRHmSp1JM89o86r9lBmut/If9y1qThqMMfswbJOVylcdi/7sloF7DP8AvL0Wea0E+JhB2LEDXoTz6+xqDujcLqCAogSupIKgmDMDfpWkfCA7iaVNwhA7l1AViuQjSNACJHwkt86sXVDxZrdN+Z0sd+e9U0dLG7ac/J1srAWvcbshe18vFLmOsBWIGkgaCOWp1jympLVw/dkR922ZdOcg+LadQDrrIFORggAABoKpX8NlYHMig/FmmT5rB3j9KmfUMa28ttkctOnHp/SgZE9rj2JIcd5Iz63Hru9VStXQvgyZi2YAKTMsCFIUzokg6/hnfWosVft4dYvvbVmyKoGQZJYSxIXNAE+I+45hnbY2yRZVYMnMd2J1PMaTyrLcc7HJiXa93ly3caSwJVlLe50A2002rPGu7Sa7O6zrc3/Cv4JGhmzP3jpe1hbhlYeKa/dume2weGtqYZXBLW5eMoEw3hkEjUV7xGBa2CNGQNbYkjUM4ABYEGYLFfCT9aw/aHsRfspns3DfX8Kp4gDzgHxAeQ5z1h79m+Jd7L2b095aZGthvAyoTDEEwco2mDE+YFTz1exH2h71vz1/SYYymueyuAbXtlpwt4p2bzo9ySMxLK56mRmysIIlhqQRJnrrJbxLMLkLOfIGjNEIIhhqWJ3LFpJFT8R4ciZmN5FG5zsB8W3zobDsFCfCw8SkaBv71Z0/8OrjDmWvv1HXLJUE1XiFLK4XOzuvY9M8+HFert1CvgARH1BgaHfKxB18vCNN5NWLCAYdtQSzKp5gaj60oxGJ5AjVVz9Mw3im+DX/AIe0PxXJ+U/0rNUxElTe2i2lS0sp8966L2fSLQ9KaVS4QkWxV2r1UKKKKKEIooooQiiiihCKKKKEIooooQiiiihCKwX2r/8AIt/6g/2tW9rBfax/yE/1B/taoKjOJydoP9yzqsb2OxKLebOyqChALMFk5l0E8961t3FuWIs2hcAiWNwIskTCmCWMETpGu8zGW7LIqg3BDEgoysAQNQdvQD50+t8WK+BQijkAsCSTMDbz96gpoHiK97DXVc4rVwGqcLEkZWsf0r+FvZ5BUo4iVaDodiCNGXQ6jpyqtxFwyXLaKXeChABgFl0zMdAIIO89NagvY64WUzETMRMEbRzBIHyHsrxfG3tktaghzmdy0AZcqidDBIgCu45GSXDXg21tnkq9zgw7WwRpbrw+Zp/dtsiL4S5AAaNzA1YDnr+dJsWheXUhveCADtB2/wA61TXG2LzljlZjBzak89m/diBseelMw9kx3puAghluBbhIHIO6qQY1+LlE6yTHU05fZ7XaZa3Hj7r1oD7sLSDwtY+GuiT/ALURMGBvrpqZnXl6V9tYlEGum5ktO5JOp8zt6V8uYa3irQZypbU/duudSCQC1s/FI196rcK7L3cw/aLLNbGoKlFOh8LEZp03ikG0+1yUUkM0cmwR+l6wfGkuXCLWbwb5UOpJM6x15AGnOAuWr4gsGyywdWOZCSZ8WjW28uhjbSsjjhg1+HvSQ2vgXKBP4gZj25VZtstu+FxDAW2HeW2AIgDVYI1iQoiPPY126lDsieHgrZsEfZtkp9ok353sNe7fx0twXl74/wCJZwS05bqHUHxEZ7bFRt0jToNq1vDFC4a3bumYWQX3iNBPUDTrWEHaBbh8VkRmVnAMB8p25kjSdY320mthxEO+Hd3DKoUwjfESdPH6TAHOJPnBJE97gxhtbMnS1uCfq3OETBIy20cr2zyA+abknx+JVrjMnw8p56DX0rRYBfDhl/mb/PnWOz1uOHJN6yOlsH/qP9qlw5v+oSp8Tb2cDWro+AWEFWKiww8IqWr1ZxFFFFCEUUUUIRRRRQhFFFFCEUUUUIRRRRQhFYH7Wj/wyf6i/wC1q31YD7Xf/wAZP9Rf9rVDP/jd0TtB/uWdVg+y1su9wLOiZoBjNDLppzgmP7024kLZQBoUN8L6jKY8J016/wCGk3Y6x3l5hndIQmUbKfiX5jyq5xbBuLblGK3QfHmUPm3g+QMyCP60jQT324TwupMdpgaprgbE2HtdLOHdqFGazcLrqQrBR4gDvpsTTe8qNYuLrDg676t8JkaRMa1lWti5ZRWzd6WgBg2zRAViTIzdI3FXOB3LwNxO6fQQVQExECQADIjqI9aI2MieXtFr3Bv9wo30rgwDbsWm/W3DLj1so8Jwm/h74Y23dAd1O6zuD+6eetbHgvEnk3AmQZtAdJHORy109qXWOLnNlysDoRK6a7iQTqDyq6jsgAyabAA9TpA1+U0QgMk7RzTw7uYP58CF3X1UlVEGHZvlYk2OXpfmCnvCLdtUtW2CsVEI5UasssfNWG/mASDoY8doeB9/DQGK/DBysp6o22vNToY50vw105kJDHKwbURqARyP8R5U6t8ZtM+QOM/4TIJ56T8XtNeyhoAI+k6agpJrnS3a76hrvHXLcufY21dssSXti0DLgr3bifxLBzz5fSpTi7S2rK4oMlu5cc2yCzMqg6BlZSFB2GU7EwNK6BfQMCYUtBAJAO/L08q592h7IHEEWzirismot3m75QGmIMhlBgxJO1cds0DvHLjr6D2XMUIhN2jwvYf38srXC8FhnusuFVbtxTnV3JAAiJIgTBPQ6waZ8Uv2/wBicLdFxyUzeJS0l0kFQdIiI8q+8A4UMKqW1CNfy5S6rBYfiboNuesDmal7d5Rhw2UZjcUBoE7MTrvypeJ7XNc9o1vnxHLkrUES1DG3cRdtrm5HJY2zqwHUj866Lwm3/wAVH4UQfT+9c44Z4rqL1YCuocBWcXdP8UfICmcPbbaKdxo2DQt3bGgr1Xxa+1arOIooooQiiiihCKKKKEIooooQiiiihCKKgvYxV3NKMX2kE5UBZugE0ITt7oG5rnv2s4tWw6gH/wBQf7Wpw/fXPibIOg1P9B9ayP2icNyWVuBmIzAMCZ5GGnl0jzFeTRu7MqagqI/5TBfekHYX/nv/AKZ/3LWh47mImyB3inUmfhiSB1MxHvWE4Txl8O5dApJEHMCdJB0gjpT/AA3a7vLi57YSdCwbTyJBGmvOdj5VnYIbVgkf9PI2sfZX+L0tQ8Okibtaa77clcwzI4GbDNZJRvED+8oJhlgHWCQSPKsnaS5duF7feasZOYk3GyyWaAIJ1269K2N7i9kQe8EqZGViTOv4ZOxI9698Mt2bxZluBGZiMqZELAbFliSd9SNRFPTiKkdcHaabbySDn6HqqaklnLS8RW8CBbrx+ZLzawV25YsrnFu8hJAaXGugUmZ6GNemsCr9qy4Az2y2kNHI84n6GrdvCJaIaWJ5Eknz2AjlUuIxqqC+YBIJJOwA3n0quOKdiD/HB2Tx48ra+a4dRmc7U2vK/klb4e7mIVRGkFnE6zuJkf8Aep8NgmIK3cpU7ASYM/ECQII5EV4bEm5iEZQcqq4ZiCoYNlyKs/FBGaRoOutX+8pKoxeeQbJORU8dBHEQ5uqRcd4jfFrKbbL47Y7xLoMjOOQysC20ecVdS6txWSzbFsky/fWnETsY07xjG+bSN9gbOLwy3AA06MrCOqmR668q8YXFlmdGjMhExsQwlWHTmCOoqJtZ3ctydLWllgNP0vGAV7BCsEZWIGdAykE6KHUlvDyBB0kaazSv7Qr/ANzaHW4T8kb/AO1Pr1oOpVtQRB1I+o1FYztnhBb7pQ9xgc5h7hcCMnwzqN+vKmoartHWJUlFE0zs3Kh2YTNirQ/iB+VdR7HrNy43V2/M1zfsYv8AxSnoGPyU107sKnhnrr86v6Edwlc467/VaOS2dFFFPqgRRRRQhFFFFCEUUVHcvhdzQhSV8ZgKT43tEiaAyeg1pZdxt67t4B57/wDT/WK9DSdFw57WZuKfYri6INSKTXuOvc/5Skj8R0Hz5+1VUwQBlpc8idfpsKsi5P8AfT864nlhpW7c7rBQtlfKdmFt1XbBM+txyT0Ege/M/Sp7QCiAkDoI/rrXqfMD2qPEYgIpJPp67Cqn/qOja7Za1x8B+Sun0E7htPcPX2QcQS0LBAPiJJBGmwEb7bxVfGkEQY96z3EeNNhXVpz5iDeXrmA8S9IAAHLSDtT60QVDaHNz6z/m1W1PiEMtrmxOgP49lXugeNBe3BZfi/Z1Z7xFWeawAG9BsG/OpeFdncHiRBUo38LFdfQyPpWg7lZgRPTSY9Omv1pdjOEEuLlo5XkT0b1/i8/n5TywtfnZO0mITQkNDiPEqLF/ZOIm1fYdAyBvqpH5VSvdg8ShFwZLjAkGGjODpHiAytFargHaEPpJDJoQwg9CCOVaezcDAtpBGo31HWkjTx8Fetxap3uv1A/Flxm7g72DRwbT+I6SreGI0Lq22mwiZMztSrG9pAQ6lIzu7EsxiHaShyqGy/EP/duI17FjDnYmNNqRY7szhbpyvaTMROnhJHM6RP8AcdaoZ6+KKV0ViQOh68NFYR1wcNqRgud9yFz8ds1XMFYsFICyILCNSDEDXkQNPkGNrtaonMyGFVtGGsqSwGpkgjLy1jSDowxf2XYd5Nt2XccmEgwRpGx0pDjPsyuofu3zHcQROh6NH5mogaCfLIH/AOfYeqlE1M76gR6/b2TzEcVeUCAgF4clSYGWdIO8sg99unvh+JtLmYXMzPlZmYgEyBk0gALlIgAbVisf2exSMWctJ3LBlnrrEfWhMbikySmZUa2wCiR91ovwaxGn99akOFxub3CQOVj88161sLhZsgv5fddGW/WM7d4n762OiE/Nj/8AWlVvtEFMPbKwhUAHLqWzZjABnSNCNNorzxDiNm9LHOHCqqbBRA10kn4pPoeUaxwYb2T9rav4WTVNTuilDyLjl5Jp2Nu/eXG/DbaPeut9irMWh6VyHsOha46ATmUD0E6/pXdOBYTJbA8q0VM2zFS404Gp8AmdFFFMqmRRRRQhFVsRj1Tc1JiiQpistfw4dpeT5Tp8uddtYXaKKSZsequYntJmOW2Cx8v1OwpRxLFsqm5efKg3Cany1/z+l1vCpyrMDRRAnyEwB71S71MSptXEy7Z7bwG9IB1X+IEg7DylMYA57ki+pkcDs5JFb7b4dZFpQT1NxQTqBqdfPnypjw3tjZuNlb7s6wSRBHmeXvRjcVh7ea0tvMVAzBfCE3jO0woHlJHSs5ie1WHRpFnD5lEAsjXDp1hRl6xrVaat8cmy57ctwufs38qaHCqyoG0xpO/MbvO63N933SGQqdBE5uRBmCOX+aR2+Io2U7dPWCCD0/zpSThHbexchbjd23UMcvyIGX0I96d4jhFu7qxJnmpgHzIGjepquxDDGYi7toX97eD+BuVjEZMPHZVcZaNxt8B8NEX+IWy0FhABn10ievPSqeOuW3UBCJzCYMcj0qdeBDYsWA2kgfOFr5iMEiKAoykETrO4P00+lUxwOogYZXEAN5qaWupns2GEknlkk/GuEd5ag7EaR56e9IeD9pWwb91iPGAPA8Ccs7TW1x2KXIokREQASd65/wBqOFs/iUSw1EnSJ2KxJBA1mKaw5z+07ugz00Nv7SxgMndb49Fu8PjcPi0DKwOXxA6qyGN1O4MdD618w964Lr22QugCFHGUMQwIOZZEkMCNB7bVh+GX7jsgW2bVy2BnUEAAHXOBIBQ9RtHOjtN2iuM7hWLEATsAs6QAOXtNaf8AlAfVryUsGCSSOs1wt6hbPGYTvAblnS4RBJBWY3VgdQ3KSNKl4P2mZiLJGW4TlIOhBG8+1Z/srx8JYtrccMxLAnNpMyiydRAhdZG2oAFbXCcOtt941sFnWDmUE5ZkA9ddaXrq6KCEyA97cOf6ULaSeGXs5B3dxU+JvJaQs7KijmxCjykmuVdtOPYo5WV7BS3dDrdsXJNuQVyMNHAaTuDqBBPLoPaC/bwWHe+qAsICAkwGYwIEwm8nLEgVx3i3HO+xGdrpNwEguzEEgzmVQBlRIO0ETB5VRYLR9q4zEXHPjvsM/M+StxTGZpN7BXOGdub9m09i0THeNcD5ZYKwBKgHwjxSZ1386Z3e0V/LmOIuhiBMAA6TGw89vWstbZA2ZmljPiY5hsNiDodego4nxMEGXETuMp9hBJmtMKSmFyWC/Map+ljjhZsvINt5HutJhPtPu2GAvEX0O8qEce6iD6Ee9bPheKwWOtm5bCGNWBGR1/mgj5yRXD72LVxlWCehGp9NTr8qk7L8SNm8pEE5kgESGIYeEjodfePUV1ThUT+/B3Hcsh5eyXnMT3WYuz3uzdq4YtXJEEmSt1RyA9zPP900qxfYQf8A6bTeaE2z8tB9a6CLQI02O1RtZrMsxWoZle4/9s/XIpZrdnNhI6GyxfZ/CJgS33VxcxBJbXbYBoiN/nW2wPbC2QNRS/inEbWHQvdcKB5iT6DnSbhHGMLjrmVUWVgkkAE6HQDRjr9AZjSbiDF3Fm06PIbxp5H3SszNp/edcnit9Z49bbmKuW8Yp2NYx+zds/AXQ/wtI+TTUf8A4ViE+C8reTAr9RP5U3Hi9K/U26j2uojA8LehxX2sNa4nirfx2yQNypDD6a/StJguKZ0Ddaso5WSC7HA9DdREEapoRSniOAjxD3pvXl4jWpmuLTcKKSMSNsVmRSLF3HxTtaQ5baaFgoLE84J0QDqNTPKtBjmXvMqtEzsJOm/p8qS8OXuHvqdCzm4knQhiTv6swPQx1FI4zUSMpdqLebHkvcLp2iZ22LuAu3zGfgPmSyV6/ckpaAUQwUkt+9IJyk5c52knn1NZW9h2zQVk+n9da6pdwVlnzHMh1zAQRrodN4P/AHqDiPZXDOulwKTs06eh8qyUNXs5kLfUdXT02QYRfU2Jz5neuT3rJmCCD5/oa1fZPtI+HTKboYcrbgx5EP8Au/Kk/GsMUud2dwdDM7chX3C8PZ7gVQTOkDryq4jmLbPbqrStigqYCyX6T0/P3XXE4kRGe2wnYrDA/l9Jo/aLbyhbxNsIMkCYhd9NfqesfOGcP7vD20b4lUAkaajzG8bV4vYNNo318wRzB3nnNN12IS0payUbTXDO+R5jLL0Xy2noYpi8Nd9JsCNDwNv2qTYdrebMNCfXSAOX+a1mcdb+8i7dawjAldvFB2Ej0rb4VmuIyM+o0mIJHI770r4pwq2ELXrjGSV8WWJ1HJflUUFG1g/k07u6eO7lzTlFssn7KYkOByA35arJPgMw7wO627aZVYkKzgnXQakHziqPDsXatEqtvOxMMCQcx5nXkBOkaa76164tnE5WZ7X4lWBMiQpJgtEnSYrx2M7PjGYsSCti34mEkSNguYc2Op1mAaJH2aXyHqtcdiOMk6D5yzV3gHZVr+MViqraHiYAggQZ8I1AnQb6TPKus3LqqJYhR1JAH1rH8W7CW1ZHtX8RZKttbcSw0kFyMwHmSd6+cd4Dh8UoTEZ2YCFcOxZPMawT6zPOq2WIVha8Os3pms1iGIsdJy+3qm/anhyYvD9zPxFWDLDRkIM76jce9c3xn2ao2MOHtv4hY7896NDmfuwBkgnYkmNIG86UuyeKxHCrzftS3Vw7ArqpKkyMrCNBp761sOIcew2LNk27i5w4Y3UFwNYtrDXCWCgqr+G3B0Oef3at6eP+G3s2kkapIVE1+4e70S3CfZUUCZls3Sfim5ctqupkKqpLaR4iw/l0mmeJ+yTBkkhXjkqvt6SpNac8VUgOty3cB0HdgvJ6AKTJqA8eVWVXz2yxCrnUqGJ2VWPhzH8MyeldCrLjkTdROqJtdFxztx2IODuLcw6XWs5QS5h8jAmVOUCBAB1HXpWf4daLsSLZka+EGZ5aa89duVd64lfJZJJFssRfgkHLkbKGI1FsvlDEct/CTTbAWLdtQbVu2sgapAkb7gaiun172MFmbR6280xBVi3fWa7K/aJbxSC0xW3ihAK3PAGPNl198m/trWoxJdEZtGKgsRBWYEwDJj3mvuM4TYxKjvrVu4P40ViPc6j2pDiuzl3CqXwV05ACWw15i6FY1Ft28Vo+pI9KyzxBI6zRsHgcx56jy8U60tdmue35xN3O7SzHMCZg+XpB06adK947hqhFdAUbclTr4SYOYAE9QdN69YK+GIYfCwkA9P0PL2NW+LkhFAGkRvEbDlVk/aY4M0Wr2A57S3MW3aLadi+0LYm3luf8xBqfxDaT0O0+taSKxf2d8MRrT3G1bNlmSCIE6RGXcbRtWxteGQSTGxOsjzI6aiT096o6hjRI4M+dFn61rWTua0WS/tFiclhhzfwD33+lX+DYQiytIeIv3+LS2NVtiT/M39orc4TDwgFbDCYOypgTq7P29FSzuu5S3r4USaSYjiDXSRb0Xm3L26mrnErWYwZj86rEQPCBpsJgfQGPlS2I4r2BMUY73E6D3+3VEcW1mV4s4RVEbk7k7n3/AKVnOFdobWKa5bIAZXdVViCWVGIzDz01HKazX2hcSxNhxcV0t9RZxN0NHJmU28v5zpoaw1vvhiFvh3RjN0Nd8OY/vtsPMbak6xtU+CQOO1JI7aDxnvHjruXpayY9nYhw+kjceJXZ8ZwpShgmOQJOno24HzilTdmcQPhv/MBvlIB+ZNSdju0y46zLwLqgd4g28mA5qfOYOnSdLVg/BqV2bRa/D2N0uMWrqRxjeQSOIv8AOqx47Iux+88foAg/OfrTng/AhYMwGYbHQQOf/u84pwKJ0r2DDIKZ3aEk242sOeQCiqcYqqpuwcgcjbfy/peHu6RsSP8APaquIaImBG/v+tfb98Lq28EIOo0n5c/Sl5vSZ30EHlOuaPprWYxWsbUy5fSNOZ4/NVaYfSmJl95Vrh7A3Wg6BNSDtJEemxpD2n42oVrYVmJWFgaNPMk9NyNT860eC4f4GLfE/UTAjT+seflVO12cZrveXXBIBChQRlJETr5cquoKSRtGyIjmb7vgXMdVTNqnzPdmMgOPw+iwuOF98Lbt5Y8iwDGJjwtBGg38+piuhdjuEthcHbS4fGZd/wCFnJbKPSY9ZrN9qrL4drd1bT3mtMrwBIJmB8Ou5Gn560w4jxzHPh81vCKt2JCNeVuvIRJ/hkfpVXUxOla1osGbzcJ2sqwWBrSM81osZeDQBvO9UcZetYa2124wVFEsx/ySSdIrlXBvtgvrfyYlFIzZWGXIywYPuOhHyrpHargK4zDPh2c280EPvlZTIMcxyIkb1HJTmnLWO+nz6qnLbu2neiXYftfb4navYfBllJXK9x1gIjyCQASSxGYAe8iKk7GdkF4atz7zvHuEEvkyQq7KBJ5knfp0rl/2bX7+Exz2rZVxcbu2MEqwVm8Y2IAEn0rtjuCfLf8ApTFSDEezb9JzQ92Xd3ryVli4UBiImBmI6Ftz6bVHxPhqX7L2X0DrGZYkHQqykzqCAR5ipReBEgg+muvtSrtDxhrS2lWA169bshyJCZ5JYjSTCkAcyRSrdtzgAohYFWeP44pbBGt246WrRXRg9wxI1/dGZzrEKanDixbARXZUACqqyTAhVHIGIEkgczSji+KtYdUu3iztbLd2CdSzKVYgCFnKSJjQMeutfh3HcTiFJVbVtf4pYx5mQJ8gKajNgmoaKSdvaNHd4nL+1p8JdvAFjaTT91bpLeY1RVJ9wPOvXFUGJwrhSsEAkOCAQrBmS4DqFOUo3QE71lcb2sxOGIzd04P8BWY3gh/zFW+HdsLTIq3kcd8uYlFzKcwJbNzB1MwI0J0qGqjZIBIz6h7pj+JNT7IdYh17WPAXWd7S8Jt27gbDIbEsy3Lb6pnAQ+DKTl0dTK6a7CKW4rHSuS4jiOfxr7Mv6gU2xrl7JCP+0W0OZ3geG4xOYiSZUlo3jbpSIuxBkga6ADl68z6R+p8Av9Zvbrf387rU4ZMZIW2BuPLjv5Hct39mN1Th7mVgfvNQCJEKNSNwNRWvu3AqljsASfQVk+x2Dt3sIoIAYM5V10dTO6tuCNDvBBAM6imPaPEsuHW2xBuXMqtGgMQXIHIH9arXQCapDBvPpxVLXvvO9x4lHZHDm5ce827sW+Z0+lbkCk3ZnBZLY9KdVuwA0WCoybrxctA71Qv4Uj0plXwilqmkiqW7Mg8d4XrXFuiz2K4Vauuj3LauyTlzCcsxMA6ToNYrO9qezH7Qq3UGa6mZGEx3iGZCk6SJldY3GnLcYrAhv6daqlI0rMSwVWGyCRhu0aHd0I3X+G6dhn2XbTdV+e71zE4O8htE23RpyuCrHqHU7qRPtXZeA8U/acOl7KUzDVT1BIMdRIMGnGKwNu6IuW0cdHVW/MVR/ZkshQihVMgIogAbkjoATr5nzq9pMcE7g1zbHrcKHFNmpaH27w+ylcnQbbzttB289KgxDZQDJ8h18vIda9XiwBYL3jDZcwWeRgnQGJ9etVTYuXTmIyjkGOoHSBOtdYv/ACJdmOFpIOZtp0SeHiGO75SB91Qvy5zOZPL+HplHL8/WmGBwTDxOonkJ+pEb+XKrOGwCoZ3br09Ksk1zhuD9mRLPruG4LquxMPHZwZDjx6Lyt2fbcdKmsjnVSzqSD8ROvpyjqP1n0q8BXuP1vYw9i3V32/enmlMPg237Z0H3S7GN95A6Daql5/F7Df3q9iMM2Zsqg5oMyNI3pH2rx7YfDvdiHWN9oYgSeoqopnskiEd87DepZI3mTLeVmu0n2e4a613EMzW3Ja4zaEA7kwIP51juwPGMViL/AOzd9cVMrl9SYUCDAOgkkD3ppwHtO+NxK2L13NbYksCYByglVMbDMBXR7GBS1olpLZ28KKunqB708XFjdl+fC+5TvDqbLW/kkOD7JCxh3tWrhW89xHN7LlIUNqFAOnhLCJ1kzFMMdwPvbBsteva/v5lk+sKJHUUyuELLsYABJPkNZpKe0JY+BIU82nn1GkUqLgk333SbqgtAuufYXh+Mw15iEugIxHeAHKYJEz+E+elbl+12Cuoy3mXLHjS4hO28aQdRp7V9ucfOYot61n/AAZ8wd49yKVWuzluxda8t23clT4TbHhLGW0Mg9BA2p10jHtu8WI9U0+YPbeUEEacSk/HXLG0uc3FW2Nc/eQXZmK55ObLKpMzCCqzcd7vwG6F94E9C231q1d7PW2utctAW2JOirA13AAI012qrjOBXBvlYHltI8wdPrXncJzWrw/FqPsGxCRoI/wCQPXMmwGfMrycfdBJDuCddHMGfLYg9amfF5bKm5mcu5UiBqgIZjJBCnkAIHlSi1h2tKLeUkCcvigwSSAAdDE75udTYRg9sFTodYYgHyO8czzrtzLaaJySmpcS7MkAE5utvA17wyI03m1xovuPRScyP4SYy5QjL5ED4hpuD8qnw+I0idusn13qu9oD4jr0AB+ZkfrTvsVwZMRilRtVKuWHwkDKQCOsMV6+dLzGzCTuzVjBBT0ETiM7b7Z24bW/l7refZup/ZWnY3DE/ypNTYlO+xwUfDbAHudTTThWAXCYYJMi2GJaInUmY67Cq3Y3DF2a627Et86WwhnaTvm3DIeP6WNxGYSSuc3Qk+S2WFtZVAqagUVqFVoooooQioMQF5/lRcuw2pgDX1rzn1zCfMEHbqK8IBFihUbtqDr6g+XlVO/YzwRoRueXt5yBT9bI16Hl0qvewnSqOqw5zf9Sm14bvD2UgcHCzlnvEpkjXmOvmDVkNOoq+RVDFIQTGntP0kUYbijg8wyttbz8kjU0gA2mlepqvi8WEEwT6a/Tc+1RWyYBJJkA6GAJ9K8c519THyFNVGKyE7MTbczr5f2oGU7QLuKS9o+8awzDUysKsGBm1PmfTpz3rNYPtZftGBccR+6/iHyb9K3PhFwyf3ZjqSTJjqIHz15VC/AUu/uDU6SIqvfIHf5c+v7T9PN2Y2QFQwP2gE6XLYPmhj6Gfzp2vaPD3EOY6EGVdfiEajmDO0UnP2crMhyPTb5Go8H2Udmyq4ZQYzRy5wefrSkVLTVMmzH6fLKz22Ftzkq57OYdLMWLSK7RcOUAd3PiK6ctYjeK1mDu2GQIro0ADcToN4OtXsN2eC2WRQASpA9xArFYrsribf/phwOaMD9DBqymwy7AGuN7k35qJrw+4ctBieCmDlIM8jtWXv9h8QsmyVy8kZoI8kfXTyb51F+3X7O5u2/Ihl/PSr+D7WXuZV/UR9RFLOgqmDukHqLFQOoInG/5XOLXA8RhL7tfDW8wKgxJ+IEN+FhpBgnfem2Kxl6w2S9akciVZZ8xmGvtWn4jeOJu96yjLbUDLuNDmPzNOf/NyEZbtsEHcAhh/0sKZnM2wxxjBNs7G1ui4npBUG98xvXPbfGk6lTOzgn/PnTI8ZtlZJgBSS0ggRPKZNaK7w/hd/MIW0zfzJBjkDKfSluK+ya3cBNjEcuahh81O3tSv8iIf5AW9Qqx+Gyg5ZrMrlxNjN4ULgldRmUEeFiNgSNYExprWfxdnujCSI0HsNPKtFh/s2xHf3MMly0TZt23zy4y94zBbZManKrNtoI110lxH2S4/lcw7HzZv1SnP5MDTYvFtVIIqmN+1FlwtlZJuzGHXFXlstcSyzaAsGIY/hAGzdASJ5HlXYeD9kbOGVQmYurFu8mCSVZNRtlysQFiBM761zrgX2RYwYi3cxF60qIwbwEu3hMgLKgDUDUnToa63h7TKsM5c/iIUfRQBVNic7C4CF9xvA9/wtGK+sqI9ioN/z1SHtRj2XJhxqboYk7EBWQe85j02rTdnMFktj0rLLZF/Hs2/dgWx7GW//r8q31i3lUCtFhsHY07RvOZ8VXSuu5SUUUVYqJFFFFCF8IrwiGZO+2nKpKKEIooooQortgGl+Kw5iOvPp/emtfCs0nU0UVRm7IjQjULoOIWcGCKjw6+/XeooBJDjXzgfnz1p9ewnT5VUZeRHzqhqXVVJ9YDm8R+fniuewY7Q2Sy1YViVCrpzgGPMEVcTDoimYjck/wCaV6u3FtiTA9BqfIDmaiw+Da8QziFGy/qeppeGKfEXf8WDX9fMlI1jYuqjtWmvmBIt+e7evl5b9ae4XCBBAFe7VkKIFSVq4KeOnZsRiw+argknMor4RX2ip14onwynQileK7J4d97ag9QMp+axTmivCAdV6CRok+G7L2Utm0F8JkGSZM7yd6T477O7TTkd098w+uv1rYUV4Wg6hdB7hmCuaYn7P76fAyP6yp/UfWlF3hGJtGWtXF/iTX6pNdirybYPKozC0qUTuGq49ws37LNdZrgN5g5Y5tVVQihiecLOvWndntPdHNW9R+oiuhnDqeVL8X2ZsXNTbWeoEH5iDS0tDHJ9QB8F0JxvCzVrtan76EfykN+cVc/8w2ShYOJAJgyCdNgDvXzGfZ+h+B3X5MPrr9aWW+wd4XFl0ZAddwdumo+tVz8FiJyBHQ+6k7VhGqv9isGSC7bsSx9zNbOqPDMALawKvVoBkkUUUUUIRRRRQhFFFFCEUUUUIRRRRQhFRXbAaiivCARYoVY8NUtJ1jariJG1FFeNa1g2WiwQvVFFFdIRRRRQhFFFFCEUUUUIRRRRQhFFFFCEUUUUIRRRRQhFFFFC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62" name="irc_mi" descr="transpor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69630" y="4071942"/>
            <a:ext cx="2950013" cy="278605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285852" y="1214422"/>
            <a:ext cx="6643734" cy="1214446"/>
          </a:xfrm>
          <a:prstGeom prst="rect">
            <a:avLst/>
          </a:prstGeom>
        </p:spPr>
        <p:txBody>
          <a:bodyPr/>
          <a:lstStyle/>
          <a:p>
            <a:r>
              <a:rPr lang="ru-RU" sz="1600" dirty="0" smtClean="0">
                <a:latin typeface="Cambria" pitchFamily="18" charset="0"/>
              </a:rPr>
              <a:t> </a:t>
            </a:r>
            <a:r>
              <a:rPr lang="ru-RU" dirty="0" smtClean="0">
                <a:latin typeface="Cambria" pitchFamily="18" charset="0"/>
              </a:rPr>
              <a:t> Используются разнообразные </a:t>
            </a:r>
            <a:r>
              <a:rPr lang="ru-RU" i="1" dirty="0" smtClean="0">
                <a:latin typeface="Cambria" pitchFamily="18" charset="0"/>
              </a:rPr>
              <a:t>литературные средства </a:t>
            </a:r>
            <a:r>
              <a:rPr lang="ru-RU" dirty="0" smtClean="0">
                <a:latin typeface="Cambria" pitchFamily="18" charset="0"/>
              </a:rPr>
              <a:t>(сказки, истории, стихотворения, пословицы, поговорки).</a:t>
            </a:r>
          </a:p>
          <a:p>
            <a:r>
              <a:rPr lang="ru-RU" dirty="0" smtClean="0">
                <a:latin typeface="Cambria" pitchFamily="18" charset="0"/>
              </a:rPr>
              <a:t> Это своего рода интеграция художественного слова и математического содержания. </a:t>
            </a: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357290" y="714356"/>
            <a:ext cx="6500858" cy="35719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ru-RU" sz="1600" dirty="0" smtClean="0">
                <a:latin typeface="Cambria" pitchFamily="18" charset="0"/>
              </a:rPr>
              <a:t> </a:t>
            </a:r>
            <a:r>
              <a:rPr lang="ru-RU" sz="1600" b="1" dirty="0" smtClean="0"/>
              <a:t> </a:t>
            </a:r>
            <a:r>
              <a:rPr lang="ru-RU" sz="1600" b="1" dirty="0" smtClean="0">
                <a:solidFill>
                  <a:srgbClr val="FF0000"/>
                </a:solidFill>
              </a:rPr>
              <a:t>Логико-математическое и речевое развитие </a:t>
            </a:r>
            <a:endParaRPr lang="ru-RU" sz="1600" dirty="0" smtClea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436" name="Picture 4" descr="Вовка в тридевятом царстве (1965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3714752"/>
            <a:ext cx="1810851" cy="2595552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214414" y="2428868"/>
            <a:ext cx="6643734" cy="1428760"/>
          </a:xfrm>
          <a:prstGeom prst="rect">
            <a:avLst/>
          </a:prstGeom>
        </p:spPr>
        <p:txBody>
          <a:bodyPr/>
          <a:lstStyle/>
          <a:p>
            <a:r>
              <a:rPr lang="ru-RU" sz="1600" dirty="0" smtClean="0">
                <a:latin typeface="Cambria" pitchFamily="18" charset="0"/>
              </a:rPr>
              <a:t> </a:t>
            </a:r>
            <a:r>
              <a:rPr lang="ru-RU" dirty="0" smtClean="0">
                <a:latin typeface="Cambria" pitchFamily="18" charset="0"/>
              </a:rPr>
              <a:t> В художественных произведениях в образной, яркой, эмоционально насыщенной форме представлены некоторое познавательное содержание, «интрига», новые (незнаковые) математические термины (например, тридевятое царство, косая сажень в плечах и т. п.). </a:t>
            </a:r>
          </a:p>
          <a:p>
            <a:pPr lvl="0"/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500166" y="642918"/>
            <a:ext cx="6500858" cy="35719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ru-RU" sz="1600" dirty="0" smtClean="0">
                <a:solidFill>
                  <a:srgbClr val="FF0000"/>
                </a:solidFill>
                <a:latin typeface="Cambria" pitchFamily="18" charset="0"/>
              </a:rPr>
              <a:t> </a:t>
            </a:r>
            <a:r>
              <a:rPr lang="ru-RU" sz="1600" b="1" dirty="0" smtClean="0">
                <a:solidFill>
                  <a:srgbClr val="FF0000"/>
                </a:solidFill>
                <a:latin typeface="Cambria" pitchFamily="18" charset="0"/>
              </a:rPr>
              <a:t> Логико-математическое и речевое развитие </a:t>
            </a:r>
            <a:endParaRPr lang="ru-RU" sz="1600" dirty="0" smtClean="0">
              <a:solidFill>
                <a:srgbClr val="FF0000"/>
              </a:solidFill>
              <a:latin typeface="Cambria" pitchFamily="18" charset="0"/>
            </a:endParaRPr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214414" y="1000108"/>
            <a:ext cx="7000924" cy="1785950"/>
          </a:xfrm>
          <a:prstGeom prst="rect">
            <a:avLst/>
          </a:prstGeom>
        </p:spPr>
        <p:txBody>
          <a:bodyPr/>
          <a:lstStyle/>
          <a:p>
            <a:r>
              <a:rPr lang="ru-RU" dirty="0" smtClean="0">
                <a:latin typeface="Cambria" pitchFamily="18" charset="0"/>
              </a:rPr>
              <a:t>Широко используются сказки и рассказы, в которых сюжет часто построен на основе некоторого свойства или отношения (например, сказки по типу «гномы и великаны» («Мальчик-с-пальчик» Ш. Перро, «</a:t>
            </a:r>
            <a:r>
              <a:rPr lang="ru-RU" dirty="0" err="1" smtClean="0">
                <a:latin typeface="Cambria" pitchFamily="18" charset="0"/>
              </a:rPr>
              <a:t>Дюймовочка</a:t>
            </a:r>
            <a:r>
              <a:rPr lang="ru-RU" dirty="0" smtClean="0">
                <a:latin typeface="Cambria" pitchFamily="18" charset="0"/>
              </a:rPr>
              <a:t>» Г.Х.Андерсена); </a:t>
            </a:r>
          </a:p>
          <a:p>
            <a:r>
              <a:rPr lang="ru-RU" dirty="0" smtClean="0">
                <a:latin typeface="Cambria" pitchFamily="18" charset="0"/>
              </a:rPr>
              <a:t>истории, моделирующие некоторые математические отношения и зависимости (Г. Остер «Как измеряли удава» и т. п.). </a:t>
            </a: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214414" y="4857760"/>
            <a:ext cx="6858048" cy="1000132"/>
          </a:xfrm>
          <a:prstGeom prst="rect">
            <a:avLst/>
          </a:prstGeom>
        </p:spPr>
        <p:txBody>
          <a:bodyPr/>
          <a:lstStyle/>
          <a:p>
            <a:endParaRPr lang="ru-RU" sz="800" dirty="0" smtClean="0">
              <a:latin typeface="Cambria" pitchFamily="18" charset="0"/>
            </a:endParaRPr>
          </a:p>
          <a:p>
            <a:r>
              <a:rPr lang="ru-RU" dirty="0" smtClean="0">
                <a:latin typeface="Cambria" pitchFamily="18" charset="0"/>
              </a:rPr>
              <a:t>Сюжет, образы персонажей, «мелодика» языка произведения (художественный аспект) и «математическая интрига» представляют собой единое целое.</a:t>
            </a:r>
          </a:p>
          <a:p>
            <a:pPr lvl="0"/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410" name="Picture 2" descr="http://myltfilmov.net/templates/Artgen/images/scrinshot/38_popugaev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2786058"/>
            <a:ext cx="3048000" cy="2286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043608" y="980728"/>
            <a:ext cx="7229500" cy="1785950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        Согласно </a:t>
            </a:r>
            <a:r>
              <a:rPr lang="ru-RU" b="1" dirty="0" smtClean="0">
                <a:solidFill>
                  <a:srgbClr val="FF0000"/>
                </a:solidFill>
                <a:latin typeface="Cambria" pitchFamily="18" charset="0"/>
              </a:rPr>
              <a:t>Федеральным  государственным требованиям </a:t>
            </a:r>
            <a:r>
              <a:rPr lang="ru-RU" dirty="0" smtClean="0">
                <a:latin typeface="Cambria" pitchFamily="18" charset="0"/>
              </a:rPr>
              <a:t>нам необходимо отказаться от занятий учебного типа в </a:t>
            </a:r>
            <a:r>
              <a:rPr lang="ru-RU" b="1" dirty="0" smtClean="0">
                <a:solidFill>
                  <a:srgbClr val="FF0000"/>
                </a:solidFill>
                <a:latin typeface="Cambria" pitchFamily="18" charset="0"/>
              </a:rPr>
              <a:t>дошкольном образовании </a:t>
            </a:r>
            <a:r>
              <a:rPr lang="ru-RU" dirty="0" smtClean="0">
                <a:solidFill>
                  <a:srgbClr val="003BB0"/>
                </a:solidFill>
                <a:latin typeface="Cambria" pitchFamily="18" charset="0"/>
              </a:rPr>
              <a:t> </a:t>
            </a:r>
            <a:r>
              <a:rPr lang="ru-RU" dirty="0" smtClean="0">
                <a:latin typeface="Cambria" pitchFamily="18" charset="0"/>
              </a:rPr>
              <a:t>понимать термин «занятие» в самом широком его смысле, а именно как </a:t>
            </a:r>
            <a:r>
              <a:rPr lang="ru-RU" sz="2000" b="1" i="1" dirty="0" smtClean="0">
                <a:solidFill>
                  <a:srgbClr val="003BB0"/>
                </a:solidFill>
                <a:latin typeface="Cambria" pitchFamily="18" charset="0"/>
              </a:rPr>
              <a:t>занимательное дело</a:t>
            </a:r>
            <a:r>
              <a:rPr lang="ru-RU" i="1" dirty="0" smtClean="0">
                <a:solidFill>
                  <a:srgbClr val="5433FB"/>
                </a:solidFill>
                <a:latin typeface="Cambria" pitchFamily="18" charset="0"/>
              </a:rPr>
              <a:t>,</a:t>
            </a:r>
            <a:r>
              <a:rPr lang="ru-RU" i="1" dirty="0" smtClean="0">
                <a:latin typeface="Cambria" pitchFamily="18" charset="0"/>
              </a:rPr>
              <a:t> </a:t>
            </a:r>
            <a:r>
              <a:rPr lang="ru-RU" dirty="0" smtClean="0">
                <a:latin typeface="Cambria" pitchFamily="18" charset="0"/>
              </a:rPr>
              <a:t>без отождествления его с занятием как дидактической формой учебной деятельности.</a:t>
            </a:r>
          </a:p>
          <a:p>
            <a:pPr>
              <a:spcBef>
                <a:spcPct val="0"/>
              </a:spcBef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42976" y="642918"/>
            <a:ext cx="69294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Cambria" pitchFamily="18" charset="0"/>
              </a:rPr>
              <a:t>Логико-математическое развитие детей дошкольного возраста в современных условиях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115616" y="2996952"/>
            <a:ext cx="7000924" cy="1000132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      В связи с этим у педагогов-практиков возникает вопрос: </a:t>
            </a:r>
          </a:p>
          <a:p>
            <a:pPr algn="ctr">
              <a:spcBef>
                <a:spcPct val="0"/>
              </a:spcBef>
            </a:pPr>
            <a:r>
              <a:rPr lang="ru-RU" b="1" dirty="0" smtClean="0">
                <a:solidFill>
                  <a:srgbClr val="003BB0"/>
                </a:solidFill>
                <a:latin typeface="Cambria" pitchFamily="18" charset="0"/>
              </a:rPr>
              <a:t>«Как обучать детей математике учитывая вышеперечисленные нововведения?».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1" descr="cEyOWUgM5FQ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73" r="11818"/>
          <a:stretch>
            <a:fillRect/>
          </a:stretch>
        </p:blipFill>
        <p:spPr bwMode="auto">
          <a:xfrm>
            <a:off x="6444208" y="3725605"/>
            <a:ext cx="2555776" cy="313239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899592" y="4077072"/>
            <a:ext cx="7000924" cy="180533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     </a:t>
            </a:r>
            <a:r>
              <a:rPr lang="ru-RU" b="1" dirty="0" smtClean="0">
                <a:solidFill>
                  <a:srgbClr val="003BB0"/>
                </a:solidFill>
                <a:latin typeface="Cambria" pitchFamily="18" charset="0"/>
              </a:rPr>
              <a:t>Математика </a:t>
            </a:r>
            <a:r>
              <a:rPr lang="ru-RU" dirty="0" smtClean="0">
                <a:latin typeface="Cambria" pitchFamily="18" charset="0"/>
              </a:rPr>
              <a:t>– наука довольно сложная. </a:t>
            </a:r>
          </a:p>
          <a:p>
            <a:pPr algn="ctr"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Однако ответ может быть очень простым! </a:t>
            </a:r>
          </a:p>
          <a:p>
            <a:pPr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             Оглянитесь вокруг… Все, что нас окружает, подчинено </a:t>
            </a:r>
          </a:p>
          <a:p>
            <a:pPr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             законам математики: все можно посчитать и измерить,</a:t>
            </a:r>
          </a:p>
          <a:p>
            <a:pPr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                  расположить в пространстве и найти сходство с </a:t>
            </a:r>
          </a:p>
          <a:p>
            <a:pPr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                     геометрическими формами и фигурами и т.п. </a:t>
            </a: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00100" y="714356"/>
            <a:ext cx="7286676" cy="35719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ru-RU" sz="1600" dirty="0" smtClean="0">
                <a:latin typeface="Cambria" pitchFamily="18" charset="0"/>
              </a:rPr>
              <a:t> </a:t>
            </a:r>
            <a:r>
              <a:rPr lang="ru-RU" sz="2000" b="1" dirty="0" smtClean="0">
                <a:latin typeface="Cambria" pitchFamily="18" charset="0"/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latin typeface="Cambria" pitchFamily="18" charset="0"/>
              </a:rPr>
              <a:t>Логико-математическое и речевое развитие </a:t>
            </a:r>
            <a:endParaRPr lang="ru-RU" sz="1600" dirty="0" smtClean="0">
              <a:solidFill>
                <a:srgbClr val="FF0000"/>
              </a:solidFill>
              <a:latin typeface="Cambria" pitchFamily="18" charset="0"/>
            </a:endParaRPr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214414" y="1285860"/>
            <a:ext cx="6929486" cy="300039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dirty="0" smtClean="0">
                <a:latin typeface="Cambria" pitchFamily="18" charset="0"/>
              </a:rPr>
              <a:t>Используется интеграция </a:t>
            </a:r>
            <a:r>
              <a:rPr lang="ru-RU" i="1" dirty="0" smtClean="0">
                <a:solidFill>
                  <a:srgbClr val="FF0000"/>
                </a:solidFill>
                <a:latin typeface="Cambria" pitchFamily="18" charset="0"/>
              </a:rPr>
              <a:t>на уровне речевого творчества</a:t>
            </a:r>
            <a:r>
              <a:rPr lang="ru-RU" i="1" dirty="0" smtClean="0">
                <a:latin typeface="Cambria" pitchFamily="18" charset="0"/>
              </a:rPr>
              <a:t>:</a:t>
            </a:r>
            <a:endParaRPr lang="ru-RU" dirty="0" smtClean="0">
              <a:latin typeface="Cambria" pitchFamily="18" charset="0"/>
            </a:endParaRPr>
          </a:p>
          <a:p>
            <a:pPr lvl="0" indent="179388">
              <a:buFont typeface="Arial" pitchFamily="34" charset="0"/>
              <a:buChar char="•"/>
            </a:pPr>
            <a:r>
              <a:rPr lang="ru-RU" dirty="0" smtClean="0">
                <a:latin typeface="Cambria" pitchFamily="18" charset="0"/>
              </a:rPr>
              <a:t>сочинение историй, в которых рассказывается о цифрах, формах. Интрига рассказа может строиться в аспекте изменения размера, массы, формы предмета; предусматривается применение счета, измерения, взвешивания для решения коллизии сюжета;</a:t>
            </a:r>
          </a:p>
          <a:p>
            <a:pPr lvl="0" indent="179388">
              <a:buFont typeface="Arial" pitchFamily="34" charset="0"/>
              <a:buChar char="•"/>
            </a:pPr>
            <a:r>
              <a:rPr lang="ru-RU" dirty="0" smtClean="0">
                <a:latin typeface="Cambria" pitchFamily="18" charset="0"/>
              </a:rPr>
              <a:t>сочинение математических загадок, пословиц, для чего требуется выделить существенные свойства предмета (проанализировать форму, размер, назначение) и представить их в образной форме.</a:t>
            </a:r>
          </a:p>
          <a:p>
            <a:endParaRPr lang="ru-RU" sz="1600" dirty="0" smtClean="0"/>
          </a:p>
          <a:p>
            <a:pPr lvl="0"/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362" name="Picture 2" descr="D:\Documents\Pictures\отрисовки\дети 2\0_57db1_65fd8e2d_X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3786190"/>
            <a:ext cx="3571900" cy="2678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28662" y="857232"/>
            <a:ext cx="7500990" cy="78581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ru-RU" sz="2400" dirty="0" smtClean="0">
                <a:solidFill>
                  <a:srgbClr val="CC00FF"/>
                </a:solidFill>
                <a:latin typeface="Cambria" pitchFamily="18" charset="0"/>
              </a:rPr>
              <a:t> </a:t>
            </a:r>
            <a:r>
              <a:rPr lang="ru-RU" sz="2400" b="1" dirty="0" smtClean="0">
                <a:solidFill>
                  <a:srgbClr val="CC00FF"/>
                </a:solidFill>
                <a:latin typeface="Cambria" pitchFamily="18" charset="0"/>
              </a:rPr>
              <a:t> Логико-математическое</a:t>
            </a:r>
          </a:p>
          <a:p>
            <a:pPr algn="ctr">
              <a:spcBef>
                <a:spcPct val="0"/>
              </a:spcBef>
            </a:pPr>
            <a:r>
              <a:rPr lang="ru-RU" sz="2400" b="1" dirty="0" smtClean="0">
                <a:solidFill>
                  <a:srgbClr val="CC00FF"/>
                </a:solidFill>
                <a:latin typeface="Cambria" pitchFamily="18" charset="0"/>
              </a:rPr>
              <a:t> и физическое развитие</a:t>
            </a:r>
            <a:endParaRPr lang="ru-RU" sz="2400" dirty="0" smtClean="0">
              <a:solidFill>
                <a:srgbClr val="CC00FF"/>
              </a:solidFill>
              <a:latin typeface="Cambria" pitchFamily="18" charset="0"/>
            </a:endParaRPr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00100" y="1714488"/>
            <a:ext cx="6786610" cy="2286016"/>
          </a:xfrm>
          <a:prstGeom prst="rect">
            <a:avLst/>
          </a:prstGeom>
        </p:spPr>
        <p:txBody>
          <a:bodyPr/>
          <a:lstStyle/>
          <a:p>
            <a:r>
              <a:rPr lang="ru-RU" sz="1600" dirty="0" smtClean="0">
                <a:latin typeface="Cambria" pitchFamily="18" charset="0"/>
              </a:rPr>
              <a:t> </a:t>
            </a:r>
            <a:r>
              <a:rPr lang="ru-RU" dirty="0" smtClean="0">
                <a:latin typeface="Cambria" pitchFamily="18" charset="0"/>
              </a:rPr>
              <a:t>   В результате исследований было доказано, что освоение систем отсчета в пространственных ориентировках связано с изменением опыта движений у дошкольников.</a:t>
            </a:r>
          </a:p>
          <a:p>
            <a:r>
              <a:rPr lang="ru-RU" dirty="0" smtClean="0">
                <a:latin typeface="Cambria" pitchFamily="18" charset="0"/>
              </a:rPr>
              <a:t> Освоение «пространства — карты» и «пространства — движения», различение правой и левой рук, основных направлений, дифференцированное восприятие расположения предметов в пространстве основаны на опыте передвижения и движений.</a:t>
            </a:r>
          </a:p>
          <a:p>
            <a:pPr lvl="0"/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0298" y="3500438"/>
            <a:ext cx="4597400" cy="28829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285852" y="642918"/>
            <a:ext cx="6500858" cy="35719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ru-RU" sz="1400" dirty="0" smtClean="0">
                <a:latin typeface="Cambria" pitchFamily="18" charset="0"/>
              </a:rPr>
              <a:t> </a:t>
            </a:r>
            <a:r>
              <a:rPr lang="ru-RU" sz="1400" b="1" dirty="0" smtClean="0">
                <a:solidFill>
                  <a:srgbClr val="CC00FF"/>
                </a:solidFill>
              </a:rPr>
              <a:t> Логико-математическое и физическое развитие дошкольников</a:t>
            </a:r>
            <a:endParaRPr lang="ru-RU" sz="1400" dirty="0" smtClean="0">
              <a:solidFill>
                <a:srgbClr val="CC00FF"/>
              </a:solidFill>
            </a:endParaRPr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142976" y="1000108"/>
            <a:ext cx="7215238" cy="4429156"/>
          </a:xfrm>
          <a:prstGeom prst="rect">
            <a:avLst/>
          </a:prstGeom>
        </p:spPr>
        <p:txBody>
          <a:bodyPr/>
          <a:lstStyle/>
          <a:p>
            <a:r>
              <a:rPr lang="ru-RU" sz="1600" dirty="0" smtClean="0">
                <a:latin typeface="Cambria" pitchFamily="18" charset="0"/>
              </a:rPr>
              <a:t> </a:t>
            </a:r>
            <a:r>
              <a:rPr lang="ru-RU" dirty="0" smtClean="0">
                <a:latin typeface="Cambria" pitchFamily="18" charset="0"/>
              </a:rPr>
              <a:t>В данном аспекте интегративную направленность имеют некоторые игры и упражнения, традиционно используемые в педагогическом процессе:</a:t>
            </a:r>
          </a:p>
          <a:p>
            <a:pPr lvl="0" indent="179388">
              <a:buFont typeface="Arial" pitchFamily="34" charset="0"/>
              <a:buChar char="•"/>
            </a:pPr>
            <a:r>
              <a:rPr lang="ru-RU" dirty="0" smtClean="0">
                <a:latin typeface="Cambria" pitchFamily="18" charset="0"/>
              </a:rPr>
              <a:t>составление планов пространства игрушечной и групповой комнат и осуществление ориентировки по ним (определение расположения спрятанного предмета, движение по заданному маршруту и т. п.);</a:t>
            </a:r>
          </a:p>
          <a:p>
            <a:pPr lvl="0" indent="179388">
              <a:buFont typeface="Arial" pitchFamily="34" charset="0"/>
              <a:buChar char="•"/>
            </a:pPr>
            <a:r>
              <a:rPr lang="ru-RU" dirty="0" smtClean="0">
                <a:latin typeface="Cambria" pitchFamily="18" charset="0"/>
              </a:rPr>
              <a:t>освоение временных интервалов и некоторых показателей (например, скорости (быстрее — медленнее)) </a:t>
            </a:r>
          </a:p>
          <a:p>
            <a:pPr lvl="0" indent="179388">
              <a:buFont typeface="Arial" pitchFamily="34" charset="0"/>
              <a:buChar char="•"/>
            </a:pPr>
            <a:r>
              <a:rPr lang="ru-RU" dirty="0" smtClean="0">
                <a:latin typeface="Cambria" pitchFamily="18" charset="0"/>
              </a:rPr>
              <a:t>упражнения, обеспечивающие накопление тактильно-двигательного опыта, необходимого для освоения счета, измерения (счет движений, выполняемых ребенком);</a:t>
            </a:r>
          </a:p>
          <a:p>
            <a:pPr lvl="0" indent="179388">
              <a:buFont typeface="Arial" pitchFamily="34" charset="0"/>
              <a:buChar char="•"/>
            </a:pPr>
            <a:r>
              <a:rPr lang="ru-RU" dirty="0" smtClean="0">
                <a:latin typeface="Cambria" pitchFamily="18" charset="0"/>
              </a:rPr>
              <a:t>игры типа «Пляшущие человечки» (Л. А. </a:t>
            </a:r>
            <a:r>
              <a:rPr lang="ru-RU" dirty="0" err="1" smtClean="0">
                <a:latin typeface="Cambria" pitchFamily="18" charset="0"/>
              </a:rPr>
              <a:t>Венгер</a:t>
            </a:r>
            <a:r>
              <a:rPr lang="ru-RU" dirty="0" smtClean="0">
                <a:latin typeface="Cambria" pitchFamily="18" charset="0"/>
              </a:rPr>
              <a:t>), предусматривающие декодирование схемы и воспроизведение заданно­го движения или кодирование, схематичную запись придуманной интересной позы.</a:t>
            </a:r>
          </a:p>
          <a:p>
            <a:pPr lvl="0">
              <a:buFont typeface="Arial" pitchFamily="34" charset="0"/>
              <a:buChar char="•"/>
            </a:pPr>
            <a:endParaRPr lang="ru-RU" dirty="0" smtClean="0">
              <a:latin typeface="Cambria" pitchFamily="18" charset="0"/>
            </a:endParaRPr>
          </a:p>
          <a:p>
            <a:endParaRPr lang="ru-RU" sz="1600" dirty="0" smtClean="0"/>
          </a:p>
          <a:p>
            <a:pPr lvl="0"/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7" name="Picture 5" descr="00009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7474" r="7842"/>
          <a:stretch>
            <a:fillRect/>
          </a:stretch>
        </p:blipFill>
        <p:spPr bwMode="auto">
          <a:xfrm>
            <a:off x="857224" y="5429264"/>
            <a:ext cx="3357586" cy="71755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3318" name="Picture 6" descr="00009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46" t="31142" r="10468" b="32526"/>
          <a:stretch>
            <a:fillRect/>
          </a:stretch>
        </p:blipFill>
        <p:spPr bwMode="auto">
          <a:xfrm>
            <a:off x="4429124" y="5143512"/>
            <a:ext cx="3429024" cy="92869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00100" y="785794"/>
            <a:ext cx="7429552" cy="85725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1600" dirty="0" smtClean="0">
                <a:latin typeface="Cambria" pitchFamily="18" charset="0"/>
              </a:rPr>
              <a:t> </a:t>
            </a:r>
            <a:r>
              <a:rPr lang="ru-RU" sz="2400" b="1" dirty="0" smtClean="0">
                <a:solidFill>
                  <a:srgbClr val="009242"/>
                </a:solidFill>
                <a:latin typeface="Cambria" pitchFamily="18" charset="0"/>
              </a:rPr>
              <a:t>Логико-математическое и </a:t>
            </a:r>
          </a:p>
          <a:p>
            <a:pPr algn="ctr"/>
            <a:r>
              <a:rPr lang="ru-RU" sz="2400" b="1" dirty="0" smtClean="0">
                <a:solidFill>
                  <a:srgbClr val="009242"/>
                </a:solidFill>
                <a:latin typeface="Cambria" pitchFamily="18" charset="0"/>
              </a:rPr>
              <a:t>художественно-эстетическое развитие</a:t>
            </a:r>
            <a:endParaRPr lang="ru-RU" sz="2400" dirty="0" smtClean="0">
              <a:solidFill>
                <a:srgbClr val="009242"/>
              </a:solidFill>
              <a:latin typeface="Cambria" pitchFamily="18" charset="0"/>
            </a:endParaRPr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142976" y="1643050"/>
            <a:ext cx="6929486" cy="3643338"/>
          </a:xfrm>
          <a:prstGeom prst="rect">
            <a:avLst/>
          </a:prstGeom>
        </p:spPr>
        <p:txBody>
          <a:bodyPr/>
          <a:lstStyle/>
          <a:p>
            <a:r>
              <a:rPr lang="ru-RU" sz="1600" dirty="0" smtClean="0">
                <a:latin typeface="Cambria" pitchFamily="18" charset="0"/>
              </a:rPr>
              <a:t> </a:t>
            </a:r>
            <a:r>
              <a:rPr lang="ru-RU" sz="1600" dirty="0" smtClean="0"/>
              <a:t> </a:t>
            </a:r>
            <a:r>
              <a:rPr lang="ru-RU" dirty="0" smtClean="0">
                <a:latin typeface="Cambria" pitchFamily="18" charset="0"/>
              </a:rPr>
              <a:t>Взаимосвязь логико-математического и художественно-эсте­тического содержания (изобразительной деятельности) проявляется в нескольких моментах:</a:t>
            </a:r>
          </a:p>
          <a:p>
            <a:pPr indent="179388">
              <a:buFont typeface="Arial" pitchFamily="34" charset="0"/>
              <a:buChar char="•"/>
            </a:pPr>
            <a:r>
              <a:rPr lang="ru-RU" dirty="0" smtClean="0">
                <a:latin typeface="Cambria" pitchFamily="18" charset="0"/>
              </a:rPr>
              <a:t> единство использования некоторых сенсорных эталонов (форма) и категорий (размер, пропорции, пространственные отношения и т. п.);</a:t>
            </a:r>
          </a:p>
          <a:p>
            <a:pPr indent="179388">
              <a:buFont typeface="Arial" pitchFamily="34" charset="0"/>
              <a:buChar char="•"/>
            </a:pPr>
            <a:r>
              <a:rPr lang="ru-RU" dirty="0" smtClean="0">
                <a:latin typeface="Cambria" pitchFamily="18" charset="0"/>
              </a:rPr>
              <a:t> важность некоторых общих законов (например, «законов симметрии и асимметрии», передача трехмерного мира средствами рисунка и конструирования, как для математического, так и художественно-эстетического развития детей</a:t>
            </a:r>
          </a:p>
          <a:p>
            <a:r>
              <a:rPr lang="ru-RU" dirty="0" smtClean="0">
                <a:latin typeface="Cambria" pitchFamily="18" charset="0"/>
              </a:rPr>
              <a:t> (С. В. </a:t>
            </a:r>
            <a:r>
              <a:rPr lang="ru-RU" dirty="0" err="1" smtClean="0">
                <a:latin typeface="Cambria" pitchFamily="18" charset="0"/>
              </a:rPr>
              <a:t>Аранова</a:t>
            </a:r>
            <a:r>
              <a:rPr lang="ru-RU" dirty="0" smtClean="0">
                <a:latin typeface="Cambria" pitchFamily="18" charset="0"/>
              </a:rPr>
              <a:t> «Обучение изобразительному искусству. Интеграция художественного и логического», 2004)).</a:t>
            </a:r>
          </a:p>
          <a:p>
            <a:endParaRPr lang="ru-RU" sz="1600" dirty="0" smtClean="0"/>
          </a:p>
          <a:p>
            <a:pPr lvl="0"/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28662" y="642918"/>
            <a:ext cx="7429552" cy="35719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1600" dirty="0" smtClean="0">
                <a:latin typeface="Cambria" pitchFamily="18" charset="0"/>
              </a:rPr>
              <a:t> </a:t>
            </a:r>
            <a:r>
              <a:rPr lang="ru-RU" sz="1600" b="1" dirty="0" smtClean="0">
                <a:solidFill>
                  <a:srgbClr val="00B050"/>
                </a:solidFill>
                <a:latin typeface="Cambria" pitchFamily="18" charset="0"/>
              </a:rPr>
              <a:t>Логико-математическое и художественно-эстетическое развитие</a:t>
            </a:r>
            <a:endParaRPr lang="ru-RU" sz="1600" dirty="0" smtClean="0">
              <a:solidFill>
                <a:srgbClr val="00B050"/>
              </a:solidFill>
              <a:latin typeface="Cambria" pitchFamily="18" charset="0"/>
            </a:endParaRPr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214414" y="1000108"/>
            <a:ext cx="6786610" cy="1785950"/>
          </a:xfrm>
          <a:prstGeom prst="rect">
            <a:avLst/>
          </a:prstGeom>
        </p:spPr>
        <p:txBody>
          <a:bodyPr/>
          <a:lstStyle/>
          <a:p>
            <a:r>
              <a:rPr lang="ru-RU" sz="1600" dirty="0" smtClean="0">
                <a:latin typeface="Cambria" pitchFamily="18" charset="0"/>
              </a:rPr>
              <a:t> </a:t>
            </a:r>
            <a:r>
              <a:rPr lang="ru-RU" dirty="0" smtClean="0">
                <a:latin typeface="Cambria" pitchFamily="18" charset="0"/>
              </a:rPr>
              <a:t>Относительно музыкальной деятельности общность состоит в использовании временных интервалов, освоении таких категорий, как длительность, последовательность, продолжительность, темп, ритм, скорость, высота звука и т. п.; использовании счета для определения количества движений, отсчитывания ритма и т. п.</a:t>
            </a:r>
          </a:p>
          <a:p>
            <a:endParaRPr lang="ru-RU" sz="1600" dirty="0" smtClean="0"/>
          </a:p>
          <a:p>
            <a:pPr lvl="0"/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41" name="Picture 1" descr="0_57dbe_d1927132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071678"/>
            <a:ext cx="4479912" cy="335973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42" name="Picture 2" descr="Новый рисунок (2)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5214942" y="2285992"/>
            <a:ext cx="3082537" cy="414338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857356" y="642918"/>
            <a:ext cx="6000792" cy="428628"/>
          </a:xfrm>
          <a:prstGeom prst="rect">
            <a:avLst/>
          </a:prstGeom>
        </p:spPr>
        <p:txBody>
          <a:bodyPr/>
          <a:lstStyle/>
          <a:p>
            <a:r>
              <a:rPr lang="ru-RU" sz="1600" dirty="0" smtClean="0">
                <a:latin typeface="Cambria" pitchFamily="18" charset="0"/>
              </a:rPr>
              <a:t> </a:t>
            </a:r>
            <a:r>
              <a:rPr lang="ru-RU" sz="1400" b="1" dirty="0" smtClean="0">
                <a:solidFill>
                  <a:srgbClr val="00B050"/>
                </a:solidFill>
                <a:latin typeface="Cambria" pitchFamily="18" charset="0"/>
              </a:rPr>
              <a:t>Логико-математическое и художественно-эстетическое развитие</a:t>
            </a:r>
            <a:r>
              <a:rPr lang="ru-RU" sz="1400" dirty="0" smtClean="0">
                <a:solidFill>
                  <a:srgbClr val="00B050"/>
                </a:solidFill>
                <a:latin typeface="Cambria" pitchFamily="18" charset="0"/>
              </a:rPr>
              <a:t> </a:t>
            </a:r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285852" y="1000108"/>
            <a:ext cx="6643734" cy="2357454"/>
          </a:xfrm>
          <a:prstGeom prst="rect">
            <a:avLst/>
          </a:prstGeom>
        </p:spPr>
        <p:txBody>
          <a:bodyPr/>
          <a:lstStyle/>
          <a:p>
            <a:r>
              <a:rPr lang="ru-RU" sz="1600" dirty="0" smtClean="0">
                <a:latin typeface="Cambria" pitchFamily="18" charset="0"/>
              </a:rPr>
              <a:t> </a:t>
            </a:r>
            <a:r>
              <a:rPr lang="ru-RU" sz="1600" dirty="0" smtClean="0"/>
              <a:t> </a:t>
            </a:r>
            <a:r>
              <a:rPr lang="ru-RU" sz="1600" i="1" dirty="0" smtClean="0">
                <a:latin typeface="Cambria" pitchFamily="18" charset="0"/>
              </a:rPr>
              <a:t>Вариантом интеграции </a:t>
            </a:r>
            <a:r>
              <a:rPr lang="ru-RU" sz="1600" dirty="0" smtClean="0">
                <a:latin typeface="Cambria" pitchFamily="18" charset="0"/>
              </a:rPr>
              <a:t>художественно-эстетического и математического содержания может являться организация следующих видов деятельности.</a:t>
            </a:r>
          </a:p>
          <a:p>
            <a:r>
              <a:rPr lang="ru-RU" sz="1600" dirty="0" smtClean="0">
                <a:latin typeface="Cambria" pitchFamily="18" charset="0"/>
              </a:rPr>
              <a:t>• Проектная деятельность по теме «Математика в искусстве» (с обсуждением правил симметрии и асимметрии в искусстве и математике; передачи формы, пространства в произведениях искусства; многообразия форм в окружающем мире и спосо­бов их передачи в рисунке, лепной работе; способов передачи перспективы, отражения и т. п.). </a:t>
            </a:r>
          </a:p>
          <a:p>
            <a:endParaRPr lang="ru-RU" sz="1600" dirty="0" smtClean="0"/>
          </a:p>
          <a:p>
            <a:endParaRPr lang="ru-RU" sz="1600" dirty="0" smtClean="0"/>
          </a:p>
          <a:p>
            <a:pPr lvl="0"/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85852" y="4929198"/>
            <a:ext cx="6643734" cy="1285884"/>
          </a:xfrm>
          <a:prstGeom prst="rect">
            <a:avLst/>
          </a:prstGeom>
        </p:spPr>
        <p:txBody>
          <a:bodyPr/>
          <a:lstStyle/>
          <a:p>
            <a:r>
              <a:rPr lang="ru-RU" sz="1600" dirty="0" smtClean="0">
                <a:latin typeface="Cambria" pitchFamily="18" charset="0"/>
              </a:rPr>
              <a:t> При реализации данного направления следует учитывать принцип этичности в трактовке художественных образов и избегать ситуации «раз­рушения» целостного впечатления от произведения искусства (которое может произойти в результате привнесения логико-математической информации). </a:t>
            </a:r>
          </a:p>
          <a:p>
            <a:endParaRPr lang="ru-RU" sz="1600" dirty="0" smtClean="0"/>
          </a:p>
          <a:p>
            <a:endParaRPr lang="ru-RU" sz="1600" dirty="0" smtClean="0"/>
          </a:p>
          <a:p>
            <a:pPr lvl="0"/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217" name="Picture 1" descr="geometrij_dlj_detei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8333" b="27923"/>
          <a:stretch>
            <a:fillRect/>
          </a:stretch>
        </p:blipFill>
        <p:spPr bwMode="auto">
          <a:xfrm>
            <a:off x="3500430" y="3143248"/>
            <a:ext cx="2728906" cy="28128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143108" y="3429000"/>
            <a:ext cx="4929222" cy="1357322"/>
          </a:xfrm>
          <a:prstGeom prst="rect">
            <a:avLst/>
          </a:prstGeom>
        </p:spPr>
        <p:txBody>
          <a:bodyPr/>
          <a:lstStyle/>
          <a:p>
            <a:r>
              <a:rPr lang="ru-RU" sz="1400" dirty="0" smtClean="0">
                <a:latin typeface="Cambria" pitchFamily="18" charset="0"/>
              </a:rPr>
              <a:t> А можно нарисовать линии сразу без точек? – спросил Незнайка.</a:t>
            </a:r>
          </a:p>
          <a:p>
            <a:r>
              <a:rPr lang="ru-RU" sz="1400" dirty="0" smtClean="0">
                <a:latin typeface="Cambria" pitchFamily="18" charset="0"/>
              </a:rPr>
              <a:t>- Конечно, можно! – сказал Карандаш.</a:t>
            </a:r>
          </a:p>
          <a:p>
            <a:pPr>
              <a:buFontTx/>
              <a:buChar char="-"/>
            </a:pPr>
            <a:r>
              <a:rPr lang="ru-RU" sz="1400" dirty="0" smtClean="0">
                <a:latin typeface="Cambria" pitchFamily="18" charset="0"/>
              </a:rPr>
              <a:t>Значит эта линия без точек? – спросил Незнайка</a:t>
            </a:r>
          </a:p>
          <a:p>
            <a:pPr>
              <a:buFontTx/>
              <a:buChar char="-"/>
            </a:pPr>
            <a:r>
              <a:rPr lang="ru-RU" sz="1400" dirty="0" smtClean="0">
                <a:latin typeface="Cambria" pitchFamily="18" charset="0"/>
              </a:rPr>
              <a:t> Нет, что ты! Линия вся из точек, в любом месте можно поставить точку.</a:t>
            </a:r>
            <a:endParaRPr lang="ru-RU" sz="1400" dirty="0" smtClean="0"/>
          </a:p>
          <a:p>
            <a:endParaRPr lang="ru-RU" sz="1600" dirty="0" smtClean="0"/>
          </a:p>
          <a:p>
            <a:pPr lvl="0"/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220" name="Picture 4" descr="http://neznaika.shop.by/images/neznayk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000100" y="3214686"/>
            <a:ext cx="987271" cy="1752598"/>
          </a:xfrm>
          <a:prstGeom prst="rect">
            <a:avLst/>
          </a:prstGeom>
          <a:noFill/>
        </p:spPr>
      </p:pic>
      <p:pic>
        <p:nvPicPr>
          <p:cNvPr id="9221" name="Picture 5" descr="D:\Documents\Desktop\m01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6" y="3000372"/>
            <a:ext cx="1765304" cy="22066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643042" y="642918"/>
            <a:ext cx="6143668" cy="428628"/>
          </a:xfrm>
          <a:prstGeom prst="rect">
            <a:avLst/>
          </a:prstGeom>
        </p:spPr>
        <p:txBody>
          <a:bodyPr/>
          <a:lstStyle/>
          <a:p>
            <a:r>
              <a:rPr lang="ru-RU" sz="1600" dirty="0" smtClean="0">
                <a:solidFill>
                  <a:srgbClr val="00B050"/>
                </a:solidFill>
                <a:latin typeface="Cambria" pitchFamily="18" charset="0"/>
              </a:rPr>
              <a:t> </a:t>
            </a:r>
            <a:r>
              <a:rPr lang="ru-RU" sz="1600" b="1" dirty="0" smtClean="0">
                <a:solidFill>
                  <a:srgbClr val="00B050"/>
                </a:solidFill>
              </a:rPr>
              <a:t>Логико-математическое и художественно-эстетическое развитие</a:t>
            </a:r>
            <a:endParaRPr lang="ru-RU" sz="1600" dirty="0" smtClean="0">
              <a:solidFill>
                <a:srgbClr val="00B050"/>
              </a:solidFill>
            </a:endParaRPr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142976" y="928670"/>
            <a:ext cx="6786610" cy="1214446"/>
          </a:xfrm>
          <a:prstGeom prst="rect">
            <a:avLst/>
          </a:prstGeom>
        </p:spPr>
        <p:txBody>
          <a:bodyPr/>
          <a:lstStyle/>
          <a:p>
            <a:r>
              <a:rPr lang="ru-RU" sz="1600" dirty="0" smtClean="0">
                <a:latin typeface="Cambria" pitchFamily="18" charset="0"/>
              </a:rPr>
              <a:t> </a:t>
            </a:r>
            <a:r>
              <a:rPr lang="ru-RU" dirty="0" smtClean="0">
                <a:latin typeface="Cambria" pitchFamily="18" charset="0"/>
              </a:rPr>
              <a:t>• Коллективная игра-конструирование по теме «Город» (варианты: «Улица», «Музей» и т. п.), предполагающая совместное обсуждение с детьми макета построения города и обыгрывание результата.</a:t>
            </a:r>
          </a:p>
          <a:p>
            <a:endParaRPr lang="ru-RU" sz="1600" dirty="0" smtClean="0"/>
          </a:p>
          <a:p>
            <a:endParaRPr lang="ru-RU" sz="1600" dirty="0" smtClean="0"/>
          </a:p>
          <a:p>
            <a:pPr lvl="0"/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1538" y="4357694"/>
            <a:ext cx="70723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ambria" pitchFamily="18" charset="0"/>
              </a:rPr>
              <a:t>В процессе конструирования внимание детей направляется на размерные свойства, форму, проявление симметрии или асимметрии и т. п. В дальнейшем возможно составление карты уже построенного города с условным обозначением символами достопримечательностей </a:t>
            </a:r>
          </a:p>
          <a:p>
            <a:r>
              <a:rPr lang="ru-RU" dirty="0" smtClean="0">
                <a:latin typeface="Cambria" pitchFamily="18" charset="0"/>
              </a:rPr>
              <a:t>(т. е. осуществление операции кодирования).  </a:t>
            </a:r>
            <a:endParaRPr lang="ru-RU" dirty="0"/>
          </a:p>
        </p:txBody>
      </p:sp>
      <p:pic>
        <p:nvPicPr>
          <p:cNvPr id="7170" name="Picture 2" descr="http://www.sad26.ru/files/sad26/fotos/20120204-konkkon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7" y="2071678"/>
            <a:ext cx="3549565" cy="23498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85786" y="642918"/>
            <a:ext cx="7643866" cy="78581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1600" dirty="0" smtClean="0">
                <a:solidFill>
                  <a:srgbClr val="00B0F0"/>
                </a:solidFill>
                <a:latin typeface="Cambria" pitchFamily="18" charset="0"/>
              </a:rPr>
              <a:t> </a:t>
            </a:r>
            <a:r>
              <a:rPr lang="ru-RU" sz="2400" b="1" dirty="0" smtClean="0">
                <a:solidFill>
                  <a:srgbClr val="003DB8"/>
                </a:solidFill>
                <a:latin typeface="Cambria" pitchFamily="18" charset="0"/>
              </a:rPr>
              <a:t>Логико-математическое и </a:t>
            </a:r>
          </a:p>
          <a:p>
            <a:pPr algn="ctr"/>
            <a:r>
              <a:rPr lang="ru-RU" sz="2400" b="1" dirty="0" smtClean="0">
                <a:solidFill>
                  <a:srgbClr val="003DB8"/>
                </a:solidFill>
                <a:latin typeface="Cambria" pitchFamily="18" charset="0"/>
              </a:rPr>
              <a:t>социально-личностное развитие</a:t>
            </a:r>
            <a:endParaRPr lang="ru-RU" sz="2400" dirty="0" smtClean="0">
              <a:solidFill>
                <a:srgbClr val="003DB8"/>
              </a:solidFill>
              <a:latin typeface="Cambria" pitchFamily="18" charset="0"/>
            </a:endParaRPr>
          </a:p>
          <a:p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1538" y="1571612"/>
            <a:ext cx="6929486" cy="2071702"/>
          </a:xfrm>
          <a:prstGeom prst="rect">
            <a:avLst/>
          </a:prstGeom>
        </p:spPr>
        <p:txBody>
          <a:bodyPr/>
          <a:lstStyle/>
          <a:p>
            <a:r>
              <a:rPr lang="ru-RU" dirty="0" smtClean="0">
                <a:latin typeface="Cambria" pitchFamily="18" charset="0"/>
              </a:rPr>
              <a:t>Социальный мир является интересным и активно познаваемым детьми объектом.</a:t>
            </a:r>
          </a:p>
          <a:p>
            <a:r>
              <a:rPr lang="ru-RU" dirty="0" smtClean="0">
                <a:latin typeface="Cambria" pitchFamily="18" charset="0"/>
              </a:rPr>
              <a:t> В связи с этим Н. Н. </a:t>
            </a:r>
            <a:r>
              <a:rPr lang="ru-RU" dirty="0" err="1" smtClean="0">
                <a:latin typeface="Cambria" pitchFamily="18" charset="0"/>
              </a:rPr>
              <a:t>Поддьяков</a:t>
            </a:r>
            <a:r>
              <a:rPr lang="ru-RU" dirty="0" smtClean="0">
                <a:latin typeface="Cambria" pitchFamily="18" charset="0"/>
              </a:rPr>
              <a:t> отмечал так называемое </a:t>
            </a:r>
            <a:r>
              <a:rPr lang="ru-RU" b="1" dirty="0" smtClean="0">
                <a:solidFill>
                  <a:srgbClr val="003DB8"/>
                </a:solidFill>
                <a:latin typeface="Cambria" pitchFamily="18" charset="0"/>
              </a:rPr>
              <a:t>«социальное экспериментирование»</a:t>
            </a:r>
            <a:r>
              <a:rPr lang="ru-RU" dirty="0" smtClean="0">
                <a:latin typeface="Cambria" pitchFamily="18" charset="0"/>
              </a:rPr>
              <a:t>, свойственное дошкольникам. Ребенок пытается выявить и познать социальные отношения, определить свое место в системе данных отношений, познать себя как часть мира.</a:t>
            </a:r>
          </a:p>
          <a:p>
            <a:endParaRPr lang="ru-RU" sz="1600" dirty="0" smtClean="0"/>
          </a:p>
          <a:p>
            <a:r>
              <a:rPr lang="ru-RU" sz="1600" dirty="0" smtClean="0"/>
              <a:t> </a:t>
            </a:r>
          </a:p>
          <a:p>
            <a:endParaRPr lang="ru-RU" sz="1600" dirty="0" smtClean="0"/>
          </a:p>
          <a:p>
            <a:endParaRPr lang="ru-RU" sz="1600" dirty="0" smtClean="0"/>
          </a:p>
          <a:p>
            <a:pPr lvl="0"/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 descr="vald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43808" y="3645024"/>
            <a:ext cx="3044428" cy="265857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00100" y="714356"/>
            <a:ext cx="7429552" cy="42862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1600" dirty="0" smtClean="0">
                <a:solidFill>
                  <a:srgbClr val="00B0F0"/>
                </a:solidFill>
                <a:latin typeface="Cambria" pitchFamily="18" charset="0"/>
              </a:rPr>
              <a:t> </a:t>
            </a:r>
            <a:r>
              <a:rPr lang="ru-RU" b="1" dirty="0" smtClean="0">
                <a:solidFill>
                  <a:srgbClr val="CC00FF"/>
                </a:solidFill>
                <a:latin typeface="Cambria" pitchFamily="18" charset="0"/>
              </a:rPr>
              <a:t>Логико-математическое и социально-личностное </a:t>
            </a:r>
          </a:p>
          <a:p>
            <a:pPr algn="ctr"/>
            <a:r>
              <a:rPr lang="ru-RU" b="1" dirty="0" smtClean="0">
                <a:solidFill>
                  <a:srgbClr val="CC00FF"/>
                </a:solidFill>
                <a:latin typeface="Cambria" pitchFamily="18" charset="0"/>
              </a:rPr>
              <a:t>развитие дошкольников</a:t>
            </a:r>
            <a:endParaRPr lang="ru-RU" dirty="0" smtClean="0">
              <a:solidFill>
                <a:srgbClr val="CC00FF"/>
              </a:solidFill>
              <a:latin typeface="Cambria" pitchFamily="18" charset="0"/>
            </a:endParaRPr>
          </a:p>
          <a:p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14414" y="1500174"/>
            <a:ext cx="6715172" cy="1214446"/>
          </a:xfrm>
          <a:prstGeom prst="rect">
            <a:avLst/>
          </a:prstGeom>
        </p:spPr>
        <p:txBody>
          <a:bodyPr/>
          <a:lstStyle/>
          <a:p>
            <a:r>
              <a:rPr lang="ru-RU" sz="1600" dirty="0" smtClean="0">
                <a:latin typeface="Cambria" pitchFamily="18" charset="0"/>
              </a:rPr>
              <a:t> </a:t>
            </a:r>
            <a:r>
              <a:rPr lang="ru-RU" sz="1600" dirty="0" smtClean="0"/>
              <a:t> </a:t>
            </a:r>
            <a:r>
              <a:rPr lang="ru-RU" dirty="0" smtClean="0">
                <a:latin typeface="Cambria" pitchFamily="18" charset="0"/>
              </a:rPr>
              <a:t>В данном аспекте пониманию собственной уникальности, индивидуальности способствует, наряду с другими показателями, знание ребенком своих возможностей и особенностей. </a:t>
            </a:r>
            <a:endParaRPr lang="ru-RU" sz="1600" dirty="0" smtClean="0"/>
          </a:p>
          <a:p>
            <a:r>
              <a:rPr lang="ru-RU" sz="1600" dirty="0" smtClean="0"/>
              <a:t> </a:t>
            </a:r>
          </a:p>
          <a:p>
            <a:endParaRPr lang="ru-RU" sz="1600" dirty="0" smtClean="0"/>
          </a:p>
          <a:p>
            <a:endParaRPr lang="ru-RU" sz="1600" dirty="0" smtClean="0"/>
          </a:p>
          <a:p>
            <a:pPr lvl="0"/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 descr="K:\ddcedc575fd11e632e1f1619ab8cd00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5000636"/>
            <a:ext cx="2194167" cy="139628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71538" y="3000372"/>
            <a:ext cx="63579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ambria" pitchFamily="18" charset="0"/>
              </a:rPr>
              <a:t>Не случайно старшие дошкольники любят определять, кто выше в группе (кто быстрее пробежал дистанцию, дальше бросил мяч), какого роста они были раньше и т.п.)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14414" y="4143380"/>
            <a:ext cx="60007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ambria" pitchFamily="18" charset="0"/>
              </a:rPr>
              <a:t> Для обогащения опыта познания своих возможностей в группе детского сада необходимо наличие ростомера, весов, часов, показания которых обсуждаются с детьми.</a:t>
            </a:r>
          </a:p>
        </p:txBody>
      </p:sp>
      <p:pic>
        <p:nvPicPr>
          <p:cNvPr id="5122" name="il_fi" descr="_______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463" r="46034"/>
          <a:stretch>
            <a:fillRect/>
          </a:stretch>
        </p:blipFill>
        <p:spPr bwMode="auto">
          <a:xfrm flipH="1">
            <a:off x="6858016" y="2000240"/>
            <a:ext cx="2033629" cy="371477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5123" name="Picture 3" descr="Новый рисунок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4414" y="4929198"/>
            <a:ext cx="1525571" cy="1525571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285984" y="642918"/>
            <a:ext cx="5357850" cy="428628"/>
          </a:xfrm>
          <a:prstGeom prst="rect">
            <a:avLst/>
          </a:prstGeom>
        </p:spPr>
        <p:txBody>
          <a:bodyPr/>
          <a:lstStyle/>
          <a:p>
            <a:r>
              <a:rPr lang="ru-RU" sz="1400" dirty="0" smtClean="0">
                <a:solidFill>
                  <a:srgbClr val="00B0F0"/>
                </a:solidFill>
                <a:latin typeface="Cambria" pitchFamily="18" charset="0"/>
              </a:rPr>
              <a:t> </a:t>
            </a:r>
            <a:r>
              <a:rPr lang="ru-RU" sz="1400" b="1" dirty="0" smtClean="0">
                <a:solidFill>
                  <a:srgbClr val="003DB8"/>
                </a:solidFill>
                <a:latin typeface="Cambria" pitchFamily="18" charset="0"/>
              </a:rPr>
              <a:t>Логико-математическое и социально-личностное развитие </a:t>
            </a:r>
            <a:endParaRPr lang="ru-RU" sz="1400" dirty="0" smtClean="0">
              <a:solidFill>
                <a:srgbClr val="003DB8"/>
              </a:solidFill>
              <a:latin typeface="Cambria" pitchFamily="18" charset="0"/>
            </a:endParaRPr>
          </a:p>
          <a:p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1538" y="1000108"/>
            <a:ext cx="6929486" cy="1214446"/>
          </a:xfrm>
          <a:prstGeom prst="rect">
            <a:avLst/>
          </a:prstGeom>
        </p:spPr>
        <p:txBody>
          <a:bodyPr/>
          <a:lstStyle/>
          <a:p>
            <a:r>
              <a:rPr lang="ru-RU" dirty="0" smtClean="0">
                <a:latin typeface="Cambria" pitchFamily="18" charset="0"/>
              </a:rPr>
              <a:t> </a:t>
            </a:r>
            <a:r>
              <a:rPr lang="ru-RU" b="1" i="1" dirty="0" smtClean="0">
                <a:latin typeface="Cambria" pitchFamily="18" charset="0"/>
              </a:rPr>
              <a:t>Вариантом интеграции </a:t>
            </a:r>
            <a:r>
              <a:rPr lang="ru-RU" dirty="0" smtClean="0">
                <a:latin typeface="Cambria" pitchFamily="18" charset="0"/>
              </a:rPr>
              <a:t>в сочетании с тематическим принципом является также организация освоения детьми содержания по темам социальной направленности, в которых обогащается логико-математический опыт. </a:t>
            </a:r>
          </a:p>
          <a:p>
            <a:endParaRPr lang="ru-RU" sz="1600" dirty="0" smtClean="0"/>
          </a:p>
          <a:p>
            <a:r>
              <a:rPr lang="ru-RU" sz="1600" dirty="0" smtClean="0"/>
              <a:t> </a:t>
            </a:r>
          </a:p>
          <a:p>
            <a:endParaRPr lang="ru-RU" sz="1600" dirty="0" smtClean="0"/>
          </a:p>
          <a:p>
            <a:endParaRPr lang="ru-RU" sz="1600" dirty="0" smtClean="0"/>
          </a:p>
          <a:p>
            <a:pPr lvl="0"/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7" name="irc_mi" descr="24fce597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1928802"/>
            <a:ext cx="2070518" cy="213835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000100" y="4500570"/>
            <a:ext cx="7143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ambria" pitchFamily="18" charset="0"/>
              </a:rPr>
              <a:t>В логико-математическом аспекте предусматривается освоение временных и количественных характеристик и зависимостей (количество родственников, возраст членов семьи, различия в росте детей и родителей, изменения во времени и т. п.), логических связей, отношений и зависимостей; различных средств и способов познания (эталонов, моделей, цифр и т. п.).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1538" y="2143116"/>
            <a:ext cx="5286412" cy="1143008"/>
          </a:xfrm>
          <a:prstGeom prst="rect">
            <a:avLst/>
          </a:prstGeom>
        </p:spPr>
        <p:txBody>
          <a:bodyPr/>
          <a:lstStyle/>
          <a:p>
            <a:r>
              <a:rPr lang="ru-RU" sz="1600" dirty="0" smtClean="0">
                <a:latin typeface="Cambria" pitchFamily="18" charset="0"/>
              </a:rPr>
              <a:t> </a:t>
            </a:r>
            <a:r>
              <a:rPr lang="ru-RU" sz="1600" dirty="0" smtClean="0"/>
              <a:t> </a:t>
            </a:r>
            <a:r>
              <a:rPr lang="ru-RU" dirty="0" smtClean="0">
                <a:latin typeface="Cambria" pitchFamily="18" charset="0"/>
              </a:rPr>
              <a:t>Используется рассматривание фотографий, иллюстраций, построение родословного дерева, построение плана детской комнаты и т. п.</a:t>
            </a:r>
          </a:p>
          <a:p>
            <a:endParaRPr lang="ru-RU" sz="1600" dirty="0" smtClean="0"/>
          </a:p>
          <a:p>
            <a:endParaRPr lang="ru-RU" sz="1600" dirty="0" smtClean="0"/>
          </a:p>
          <a:p>
            <a:r>
              <a:rPr lang="ru-RU" sz="1600" dirty="0" smtClean="0"/>
              <a:t> </a:t>
            </a:r>
          </a:p>
          <a:p>
            <a:endParaRPr lang="ru-RU" sz="1600" dirty="0" smtClean="0"/>
          </a:p>
          <a:p>
            <a:endParaRPr lang="ru-RU" sz="1600" dirty="0" smtClean="0"/>
          </a:p>
          <a:p>
            <a:pPr lvl="0"/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 descr="komna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3000372"/>
            <a:ext cx="2711096" cy="159983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115616" y="980728"/>
            <a:ext cx="7229500" cy="2928958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         В детских видах деятельности заложены огромные возможности для математического развития детей.</a:t>
            </a:r>
          </a:p>
          <a:p>
            <a:pPr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При этом: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ru-RU" b="1" i="1" dirty="0" smtClean="0">
                <a:solidFill>
                  <a:srgbClr val="FF0000"/>
                </a:solidFill>
                <a:latin typeface="Cambria" pitchFamily="18" charset="0"/>
              </a:rPr>
              <a:t>процесс обучения превращается в процесс «усвоения…в других (не учебных) видах деятельности»;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ru-RU" b="1" i="1" dirty="0" smtClean="0">
                <a:solidFill>
                  <a:srgbClr val="FF0000"/>
                </a:solidFill>
                <a:latin typeface="Cambria" pitchFamily="18" charset="0"/>
              </a:rPr>
              <a:t> присутствует «ситуация, актуально побуждающая и вынуждающая к расширению и перестройке собственного опыта»;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ru-RU" b="1" i="1" dirty="0" smtClean="0">
                <a:solidFill>
                  <a:srgbClr val="FF0000"/>
                </a:solidFill>
                <a:latin typeface="Cambria" pitchFamily="18" charset="0"/>
              </a:rPr>
              <a:t> интуитивные знания, полученные детьми в обыденной жизни, становятся источником познавательных интересов.</a:t>
            </a:r>
          </a:p>
          <a:p>
            <a:pPr>
              <a:spcBef>
                <a:spcPct val="0"/>
              </a:spcBef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620688"/>
            <a:ext cx="69294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Cambria" pitchFamily="18" charset="0"/>
              </a:rPr>
              <a:t>Логико-математическое развитие детей дошкольного возраста в современных условиях</a:t>
            </a:r>
            <a:endParaRPr lang="ru-RU" sz="1200" b="1" dirty="0">
              <a:solidFill>
                <a:srgbClr val="FF0000"/>
              </a:solidFill>
            </a:endParaRPr>
          </a:p>
        </p:txBody>
      </p:sp>
      <p:pic>
        <p:nvPicPr>
          <p:cNvPr id="8" name="Picture 1" descr="cEyOWUgM5FQ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73" r="11818"/>
          <a:stretch>
            <a:fillRect/>
          </a:stretch>
        </p:blipFill>
        <p:spPr bwMode="auto">
          <a:xfrm>
            <a:off x="6588224" y="3725605"/>
            <a:ext cx="2555776" cy="313239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115616" y="3861048"/>
            <a:ext cx="7229500" cy="2304256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        Отсюда следует, что процесс  </a:t>
            </a:r>
            <a:r>
              <a:rPr lang="ru-RU" dirty="0" err="1" smtClean="0">
                <a:latin typeface="Cambria" pitchFamily="18" charset="0"/>
              </a:rPr>
              <a:t>логико</a:t>
            </a:r>
            <a:r>
              <a:rPr lang="ru-RU" dirty="0" smtClean="0">
                <a:latin typeface="Cambria" pitchFamily="18" charset="0"/>
              </a:rPr>
              <a:t> – математического развития детей дошкольного возраста в современных условиях должен: </a:t>
            </a:r>
          </a:p>
          <a:p>
            <a:pPr>
              <a:spcBef>
                <a:spcPct val="0"/>
              </a:spcBef>
            </a:pPr>
            <a:r>
              <a:rPr lang="ru-RU" b="1" i="1" dirty="0" smtClean="0">
                <a:solidFill>
                  <a:srgbClr val="FF0000"/>
                </a:solidFill>
                <a:latin typeface="Cambria" pitchFamily="18" charset="0"/>
              </a:rPr>
              <a:t>активизировать мыслительную деятельность, </a:t>
            </a:r>
          </a:p>
          <a:p>
            <a:pPr>
              <a:spcBef>
                <a:spcPct val="0"/>
              </a:spcBef>
            </a:pPr>
            <a:r>
              <a:rPr lang="ru-RU" b="1" i="1" dirty="0" smtClean="0">
                <a:solidFill>
                  <a:srgbClr val="FF0000"/>
                </a:solidFill>
                <a:latin typeface="Cambria" pitchFamily="18" charset="0"/>
              </a:rPr>
              <a:t>позволять ребенку находить и осваивать способы </a:t>
            </a:r>
          </a:p>
          <a:p>
            <a:pPr>
              <a:spcBef>
                <a:spcPct val="0"/>
              </a:spcBef>
            </a:pPr>
            <a:r>
              <a:rPr lang="ru-RU" b="1" i="1" dirty="0" smtClean="0">
                <a:solidFill>
                  <a:srgbClr val="FF0000"/>
                </a:solidFill>
                <a:latin typeface="Cambria" pitchFamily="18" charset="0"/>
              </a:rPr>
              <a:t>познания окружающей действительности, </a:t>
            </a:r>
          </a:p>
          <a:p>
            <a:pPr>
              <a:spcBef>
                <a:spcPct val="0"/>
              </a:spcBef>
            </a:pPr>
            <a:r>
              <a:rPr lang="ru-RU" b="1" i="1" dirty="0" smtClean="0">
                <a:solidFill>
                  <a:srgbClr val="FF0000"/>
                </a:solidFill>
                <a:latin typeface="Cambria" pitchFamily="18" charset="0"/>
              </a:rPr>
              <a:t>развивать творческие способности и уверенность </a:t>
            </a:r>
          </a:p>
          <a:p>
            <a:pPr>
              <a:spcBef>
                <a:spcPct val="0"/>
              </a:spcBef>
            </a:pPr>
            <a:r>
              <a:rPr lang="ru-RU" b="1" i="1" dirty="0" smtClean="0">
                <a:solidFill>
                  <a:srgbClr val="FF0000"/>
                </a:solidFill>
                <a:latin typeface="Cambria" pitchFamily="18" charset="0"/>
              </a:rPr>
              <a:t>в своих силах. </a:t>
            </a:r>
          </a:p>
          <a:p>
            <a:pPr>
              <a:spcBef>
                <a:spcPct val="0"/>
              </a:spcBef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85852" y="1643050"/>
            <a:ext cx="692948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2698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rgbClr val="00000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Вывод: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интегрированный подход,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реализуемый в процессе математического развития дошкольников, обеспечит достижение готовности к школе, а именно необходимый и достаточный уровень развития ребенка для успешного освоения им основной общеобразовательной программы начального общего образования, а также формирование интегративных качеств личности.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cs typeface="Arial" pitchFamily="34" charset="0"/>
            </a:endParaRPr>
          </a:p>
        </p:txBody>
      </p:sp>
      <p:pic>
        <p:nvPicPr>
          <p:cNvPr id="3" name="Picture 1" descr="cb6645d15fd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15163" y="4286256"/>
            <a:ext cx="2057204" cy="257174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1349994993_1-9 - копия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600" y="620688"/>
            <a:ext cx="7128792" cy="37444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36" name="Picture 12" descr="Новый рисунок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4048" y="3717032"/>
            <a:ext cx="3855954" cy="289078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259632" y="980728"/>
            <a:ext cx="655272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solidFill>
                  <a:schemeClr val="bg1"/>
                </a:solidFill>
                <a:latin typeface="Bookman Old Style" pitchFamily="18" charset="0"/>
                <a:cs typeface="Arial" pitchFamily="34" charset="0"/>
              </a:rPr>
              <a:t>СПАСИБО ЗА ВНИМАНИЕ!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solidFill>
                  <a:schemeClr val="bg1"/>
                </a:solidFill>
                <a:latin typeface="Bookman Old Style" pitchFamily="18" charset="0"/>
                <a:cs typeface="Arial" pitchFamily="34" charset="0"/>
              </a:rPr>
              <a:t>Желаю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solidFill>
                  <a:schemeClr val="bg1"/>
                </a:solidFill>
                <a:latin typeface="Bookman Old Style" pitchFamily="18" charset="0"/>
                <a:cs typeface="Arial" pitchFamily="34" charset="0"/>
              </a:rPr>
              <a:t>         У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man Old Style" pitchFamily="18" charset="0"/>
                <a:cs typeface="Arial" pitchFamily="34" charset="0"/>
              </a:rPr>
              <a:t>спехов</a:t>
            </a:r>
            <a:r>
              <a:rPr kumimoji="0" lang="ru-RU" sz="32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man Old Style" pitchFamily="18" charset="0"/>
                <a:cs typeface="Arial" pitchFamily="34" charset="0"/>
              </a:rPr>
              <a:t> в работе!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4108" name="Picture 12" descr="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610" t="23178" r="46400" b="30255"/>
          <a:stretch>
            <a:fillRect/>
          </a:stretch>
        </p:blipFill>
        <p:spPr bwMode="auto">
          <a:xfrm flipH="1">
            <a:off x="0" y="2224988"/>
            <a:ext cx="3779912" cy="46330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2" name="Picture 7" descr="Новый рисунок (1)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311945">
            <a:off x="1092944" y="1853555"/>
            <a:ext cx="1982307" cy="126207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1349994993_1-9 - копия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600" y="620688"/>
            <a:ext cx="7128792" cy="37444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36" name="Picture 12" descr="Новый рисунок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4048" y="3717032"/>
            <a:ext cx="3855954" cy="289078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108" name="Picture 12" descr="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610" t="23178" r="46400" b="30255"/>
          <a:stretch>
            <a:fillRect/>
          </a:stretch>
        </p:blipFill>
        <p:spPr bwMode="auto">
          <a:xfrm flipH="1">
            <a:off x="0" y="2224988"/>
            <a:ext cx="3779912" cy="46330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2" name="Picture 7" descr="Новый рисунок (1)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311945">
            <a:off x="1092944" y="1853555"/>
            <a:ext cx="1982307" cy="126207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428728" y="1061662"/>
            <a:ext cx="635798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457200" algn="l"/>
              </a:tabLst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Литература: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457200" algn="l"/>
              </a:tabLst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73038" algn="l"/>
                <a:tab pos="4572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Формирование элементарных математических представлений у дошкольников. //од ред. А.Столяра. – М,."Просвещение", 1988.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1168400" marR="0" lvl="0" indent="2667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  <a:tab pos="4572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Щербакова Е.И., Методика обучения математике    в детском саду. – М., 1998,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1249363" marR="0" lvl="0" indent="1857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  <a:tab pos="4572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Т.И.Ерофеева, Л.Н.Павлова, В.П.Новикова. Математика для дошкольников. – М., 1992,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1527175" marR="0" lvl="0" indent="-920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  <a:tab pos="4572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Михайлова З.А. и др. Теории и технологии математического развития детей дошкольного возраста. – СПб.: «ДЕТСТВО-ПРЕСС». 2011.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42976" y="642919"/>
            <a:ext cx="69294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Cambria" pitchFamily="18" charset="0"/>
              </a:rPr>
              <a:t>Логико-математическое развитие детей дошкольного возраста в современных условиях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115616" y="980728"/>
            <a:ext cx="6858048" cy="1500198"/>
          </a:xfrm>
          <a:prstGeom prst="rect">
            <a:avLst/>
          </a:prstGeom>
        </p:spPr>
        <p:txBody>
          <a:bodyPr/>
          <a:lstStyle/>
          <a:p>
            <a:r>
              <a:rPr lang="ru-RU" b="1" dirty="0" smtClean="0">
                <a:solidFill>
                  <a:srgbClr val="003BB0"/>
                </a:solidFill>
                <a:latin typeface="Cambria" pitchFamily="18" charset="0"/>
              </a:rPr>
              <a:t>     </a:t>
            </a:r>
            <a:r>
              <a:rPr lang="ru-RU" dirty="0" smtClean="0">
                <a:latin typeface="Cambria" pitchFamily="18" charset="0"/>
              </a:rPr>
              <a:t>Таким образом, наука математического развития в свете современных требований изменилась, стала более ориентированной на развитие личности ребёнка, развитие познавательных знаний, охране его физического и психического здоровья. </a:t>
            </a:r>
            <a:endParaRPr lang="ru-RU" dirty="0" smtClean="0">
              <a:solidFill>
                <a:srgbClr val="2A05E5"/>
              </a:solidFill>
            </a:endParaRPr>
          </a:p>
          <a:p>
            <a:pPr algn="ctr"/>
            <a:r>
              <a:rPr lang="ru-RU" dirty="0" smtClean="0">
                <a:solidFill>
                  <a:srgbClr val="2A05E5"/>
                </a:solidFill>
              </a:rPr>
              <a:t>  </a:t>
            </a:r>
            <a:endParaRPr lang="ru-RU" dirty="0" smtClean="0">
              <a:latin typeface="Cambria" pitchFamily="18" charset="0"/>
            </a:endParaRPr>
          </a:p>
          <a:p>
            <a:pPr algn="ctr">
              <a:spcBef>
                <a:spcPct val="0"/>
              </a:spcBef>
            </a:pPr>
            <a:endParaRPr lang="ru-RU" dirty="0" smtClean="0"/>
          </a:p>
          <a:p>
            <a:pPr algn="ctr">
              <a:spcBef>
                <a:spcPct val="0"/>
              </a:spcBef>
            </a:pPr>
            <a:endParaRPr lang="ru-RU" dirty="0" smtClean="0"/>
          </a:p>
          <a:p>
            <a:pPr algn="ctr">
              <a:spcBef>
                <a:spcPct val="0"/>
              </a:spcBef>
            </a:pPr>
            <a:endParaRPr lang="ru-RU" dirty="0" smtClean="0"/>
          </a:p>
          <a:p>
            <a:pPr algn="ctr">
              <a:spcBef>
                <a:spcPct val="0"/>
              </a:spcBef>
            </a:pPr>
            <a:endParaRPr lang="ru-RU" dirty="0" smtClean="0"/>
          </a:p>
          <a:p>
            <a:pPr algn="ctr">
              <a:spcBef>
                <a:spcPct val="0"/>
              </a:spcBef>
            </a:pPr>
            <a:endParaRPr lang="ru-RU" dirty="0" smtClean="0">
              <a:latin typeface="Cambria" pitchFamily="18" charset="0"/>
            </a:endParaRPr>
          </a:p>
          <a:p>
            <a:pPr algn="ctr">
              <a:spcBef>
                <a:spcPct val="0"/>
              </a:spcBef>
            </a:pPr>
            <a:endParaRPr lang="ru-RU" dirty="0" smtClean="0">
              <a:latin typeface="Cambria" pitchFamily="18" charset="0"/>
            </a:endParaRPr>
          </a:p>
          <a:p>
            <a:pPr algn="ctr"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algn="ctr"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algn="ctr">
              <a:spcBef>
                <a:spcPct val="0"/>
              </a:spcBef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43608" y="4509120"/>
            <a:ext cx="68580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Georgia" pitchFamily="18" charset="0"/>
              </a:rPr>
              <a:t>Воспитывать - значит приобщать ребёнка к миру человеческих ценностей.</a:t>
            </a:r>
            <a:endParaRPr lang="ru-RU" sz="16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115616" y="2636912"/>
            <a:ext cx="6858048" cy="1785950"/>
          </a:xfrm>
          <a:prstGeom prst="rect">
            <a:avLst/>
          </a:prstGeom>
        </p:spPr>
        <p:txBody>
          <a:bodyPr/>
          <a:lstStyle/>
          <a:p>
            <a:r>
              <a:rPr lang="ru-RU" b="1" dirty="0" smtClean="0">
                <a:solidFill>
                  <a:srgbClr val="003BB0"/>
                </a:solidFill>
                <a:latin typeface="Cambria" pitchFamily="18" charset="0"/>
              </a:rPr>
              <a:t>     </a:t>
            </a:r>
            <a:r>
              <a:rPr lang="ru-RU" dirty="0" smtClean="0">
                <a:latin typeface="Cambria" pitchFamily="18" charset="0"/>
              </a:rPr>
              <a:t> Если при учебно-дисциплинарном подходе воспитания она сводится к исправлению поведения или предупреждению возможных отклонений от правил посредством «внушений», </a:t>
            </a:r>
          </a:p>
          <a:p>
            <a:r>
              <a:rPr lang="ru-RU" dirty="0" smtClean="0">
                <a:latin typeface="Cambria" pitchFamily="18" charset="0"/>
              </a:rPr>
              <a:t>то личностно-ориентированная модель взаимодействия взрослого с ребёнком исходит из кардинально иной трактовки процессов воспитания:</a:t>
            </a:r>
            <a:endParaRPr lang="ru-RU" sz="2000" b="1" dirty="0" smtClean="0">
              <a:solidFill>
                <a:srgbClr val="2A05E5"/>
              </a:solidFill>
              <a:latin typeface="Cambria" pitchFamily="18" charset="0"/>
            </a:endParaRPr>
          </a:p>
          <a:p>
            <a:endParaRPr lang="ru-RU" dirty="0" smtClean="0">
              <a:latin typeface="Cambria" pitchFamily="18" charset="0"/>
            </a:endParaRPr>
          </a:p>
          <a:p>
            <a:endParaRPr lang="ru-RU" dirty="0" smtClean="0">
              <a:solidFill>
                <a:srgbClr val="2A05E5"/>
              </a:solidFill>
            </a:endParaRPr>
          </a:p>
          <a:p>
            <a:pPr algn="ctr"/>
            <a:r>
              <a:rPr lang="ru-RU" dirty="0" smtClean="0">
                <a:solidFill>
                  <a:srgbClr val="2A05E5"/>
                </a:solidFill>
              </a:rPr>
              <a:t>  </a:t>
            </a:r>
            <a:endParaRPr lang="ru-RU" dirty="0" smtClean="0">
              <a:latin typeface="Cambria" pitchFamily="18" charset="0"/>
            </a:endParaRPr>
          </a:p>
          <a:p>
            <a:pPr algn="ctr">
              <a:spcBef>
                <a:spcPct val="0"/>
              </a:spcBef>
            </a:pPr>
            <a:endParaRPr lang="ru-RU" dirty="0" smtClean="0"/>
          </a:p>
          <a:p>
            <a:pPr algn="ctr">
              <a:spcBef>
                <a:spcPct val="0"/>
              </a:spcBef>
            </a:pPr>
            <a:endParaRPr lang="ru-RU" dirty="0" smtClean="0"/>
          </a:p>
          <a:p>
            <a:pPr algn="ctr">
              <a:spcBef>
                <a:spcPct val="0"/>
              </a:spcBef>
            </a:pPr>
            <a:endParaRPr lang="ru-RU" dirty="0" smtClean="0"/>
          </a:p>
          <a:p>
            <a:pPr algn="ctr">
              <a:spcBef>
                <a:spcPct val="0"/>
              </a:spcBef>
            </a:pPr>
            <a:endParaRPr lang="ru-RU" dirty="0" smtClean="0"/>
          </a:p>
          <a:p>
            <a:pPr algn="ctr">
              <a:spcBef>
                <a:spcPct val="0"/>
              </a:spcBef>
            </a:pPr>
            <a:endParaRPr lang="ru-RU" dirty="0" smtClean="0">
              <a:latin typeface="Cambria" pitchFamily="18" charset="0"/>
            </a:endParaRPr>
          </a:p>
          <a:p>
            <a:pPr algn="ctr">
              <a:spcBef>
                <a:spcPct val="0"/>
              </a:spcBef>
            </a:pPr>
            <a:endParaRPr lang="ru-RU" dirty="0" smtClean="0">
              <a:latin typeface="Cambria" pitchFamily="18" charset="0"/>
            </a:endParaRPr>
          </a:p>
          <a:p>
            <a:pPr algn="ctr"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algn="ctr"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algn="ctr">
              <a:spcBef>
                <a:spcPct val="0"/>
              </a:spcBef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1" descr="cEyOWUgM5FQ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73" r="11818"/>
          <a:stretch>
            <a:fillRect/>
          </a:stretch>
        </p:blipFill>
        <p:spPr bwMode="auto">
          <a:xfrm>
            <a:off x="6588224" y="3725605"/>
            <a:ext cx="2555776" cy="313239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1349994993_1-9 - копия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600" y="620688"/>
            <a:ext cx="7128792" cy="561662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500034" y="1214422"/>
            <a:ext cx="8229600" cy="242889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475656" y="2204864"/>
            <a:ext cx="6215106" cy="214314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ru-RU" sz="1600" dirty="0" smtClean="0">
                <a:latin typeface="Cambria" pitchFamily="18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Современные технологии </a:t>
            </a:r>
          </a:p>
          <a:p>
            <a:pPr algn="ctr">
              <a:spcBef>
                <a:spcPct val="0"/>
              </a:spcBef>
            </a:pPr>
            <a:r>
              <a:rPr lang="ru-RU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логико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 – математического развития и обучения детей дошкольного возраста.</a:t>
            </a:r>
            <a:endParaRPr lang="ru-RU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ct val="0"/>
              </a:spcBef>
            </a:pPr>
            <a:endParaRPr lang="ru-RU" sz="3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1403648" y="1052736"/>
            <a:ext cx="621510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 pitchFamily="34" charset="0"/>
                <a:cs typeface="Times New Roman" pitchFamily="18" charset="0"/>
              </a:rPr>
              <a:t>Дети охотно всегда чем-нибудь занимаются.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 pitchFamily="34" charset="0"/>
                <a:cs typeface="Times New Roman" pitchFamily="18" charset="0"/>
              </a:rPr>
              <a:t>Это весьма полезно,</a:t>
            </a:r>
            <a:r>
              <a:rPr kumimoji="0" lang="ru-RU" sz="1400" b="0" i="1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 pitchFamily="34" charset="0"/>
                <a:cs typeface="Times New Roman" pitchFamily="18" charset="0"/>
              </a:rPr>
              <a:t>а потому не только не следует этому мешать,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 pitchFamily="34" charset="0"/>
                <a:cs typeface="Times New Roman" pitchFamily="18" charset="0"/>
              </a:rPr>
              <a:t> но нужно принимать меры к тому, чтобы всегда у них было что делать.</a:t>
            </a:r>
            <a:b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 pitchFamily="34" charset="0"/>
                <a:cs typeface="Times New Roman" pitchFamily="18" charset="0"/>
              </a:rPr>
              <a:t>                                              Я.А. Коменский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Arial" pitchFamily="34" charset="0"/>
            </a:endParaRPr>
          </a:p>
        </p:txBody>
      </p:sp>
      <p:pic>
        <p:nvPicPr>
          <p:cNvPr id="3074" name="Picture 2" descr="D:\Documents\Desktop\f305d7c3bd94ad07f6547f296aedd11f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4077072"/>
            <a:ext cx="1496866" cy="1234529"/>
          </a:xfrm>
          <a:prstGeom prst="rect">
            <a:avLst/>
          </a:prstGeom>
          <a:noFill/>
        </p:spPr>
      </p:pic>
      <p:pic>
        <p:nvPicPr>
          <p:cNvPr id="11" name="Picture 4" descr="малый лог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4005064"/>
            <a:ext cx="2667000" cy="25765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4" name="Picture 8" descr="99208043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154843">
            <a:off x="4667108" y="5499240"/>
            <a:ext cx="1137614" cy="884811"/>
          </a:xfrm>
          <a:prstGeom prst="rect">
            <a:avLst/>
          </a:prstGeom>
          <a:noFill/>
          <a:ln w="0" algn="in">
            <a:noFill/>
            <a:miter lim="800000"/>
            <a:headEnd/>
            <a:tailEnd/>
          </a:ln>
        </p:spPr>
      </p:pic>
      <p:pic>
        <p:nvPicPr>
          <p:cNvPr id="15" name="Picture 5" descr="1992_preview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40204"/>
              </a:clrFrom>
              <a:clrTo>
                <a:srgbClr val="040204">
                  <a:alpha val="0"/>
                </a:srgbClr>
              </a:clrTo>
            </a:clrChange>
          </a:blip>
          <a:srcRect l="5082" r="5479" b="8097"/>
          <a:stretch>
            <a:fillRect/>
          </a:stretch>
        </p:blipFill>
        <p:spPr bwMode="auto">
          <a:xfrm rot="601036">
            <a:off x="2879479" y="4267351"/>
            <a:ext cx="1479740" cy="136777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6" name="image" descr="Логический пазл-головоломка &quot;Улитка&quot;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7808"/>
          <a:stretch>
            <a:fillRect/>
          </a:stretch>
        </p:blipFill>
        <p:spPr bwMode="auto">
          <a:xfrm rot="21010471">
            <a:off x="3033545" y="5466550"/>
            <a:ext cx="1221494" cy="148478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7" name="Picture 4" descr="кубики для всех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85" t="70028" r="32801"/>
          <a:stretch>
            <a:fillRect/>
          </a:stretch>
        </p:blipFill>
        <p:spPr bwMode="auto">
          <a:xfrm rot="21121944">
            <a:off x="5139563" y="4204810"/>
            <a:ext cx="1916178" cy="1049761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8" name="Picture 1" descr="лабиринт (игра- головоломка)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6136" y="3717032"/>
            <a:ext cx="3140968" cy="314096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14414" y="3000372"/>
            <a:ext cx="6715172" cy="1500198"/>
          </a:xfrm>
          <a:prstGeom prst="rect">
            <a:avLst/>
          </a:prstGeom>
        </p:spPr>
        <p:txBody>
          <a:bodyPr/>
          <a:lstStyle/>
          <a:p>
            <a:r>
              <a:rPr lang="ru-RU" sz="1600" dirty="0" smtClean="0">
                <a:latin typeface="Cambria" pitchFamily="18" charset="0"/>
              </a:rPr>
              <a:t> 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46D2"/>
                </a:solidFill>
                <a:latin typeface="Cambria" pitchFamily="18" charset="0"/>
              </a:rPr>
              <a:t>Главный компонент проблемно-игровой технологии: </a:t>
            </a:r>
            <a:r>
              <a:rPr lang="ru-RU" dirty="0" smtClean="0">
                <a:latin typeface="Cambria" pitchFamily="18" charset="0"/>
              </a:rPr>
              <a:t>–</a:t>
            </a:r>
          </a:p>
          <a:p>
            <a:pPr lvl="0"/>
            <a:r>
              <a:rPr lang="ru-RU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активный, осознанный поиск ребенком способа  достижения результата на основе принятия им цели деятельности и самостоятельного размышления по поводу предстоящих практических действий, ведущих к результату.  </a:t>
            </a:r>
            <a:endParaRPr lang="ru-RU" sz="2400" dirty="0" smtClean="0">
              <a:latin typeface="Cambria" pitchFamily="18" charset="0"/>
              <a:cs typeface="Arial" pitchFamily="34" charset="0"/>
            </a:endParaRPr>
          </a:p>
          <a:p>
            <a:r>
              <a:rPr lang="ru-RU" dirty="0" smtClean="0">
                <a:latin typeface="Cambria" pitchFamily="18" charset="0"/>
              </a:rPr>
              <a:t> </a:t>
            </a:r>
            <a:endParaRPr lang="ru-RU" dirty="0" smtClean="0">
              <a:latin typeface="Cambria" pitchFamily="18" charset="0"/>
              <a:cs typeface="Times New Roman" pitchFamily="18" charset="0"/>
            </a:endParaRPr>
          </a:p>
          <a:p>
            <a:endParaRPr lang="ru-RU" sz="1600" dirty="0" smtClean="0"/>
          </a:p>
          <a:p>
            <a:r>
              <a:rPr lang="ru-RU" sz="1600" dirty="0" smtClean="0"/>
              <a:t> </a:t>
            </a:r>
          </a:p>
          <a:p>
            <a:endParaRPr lang="ru-RU" sz="1600" dirty="0" smtClean="0"/>
          </a:p>
          <a:p>
            <a:endParaRPr lang="ru-RU" sz="1600" dirty="0" smtClean="0"/>
          </a:p>
          <a:p>
            <a:pPr lvl="0"/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428728" y="857232"/>
            <a:ext cx="6429420" cy="571504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ru-RU" sz="2800" b="1" dirty="0" smtClean="0">
                <a:solidFill>
                  <a:srgbClr val="FF0000"/>
                </a:solidFill>
                <a:latin typeface="Cambria" pitchFamily="18" charset="0"/>
              </a:rPr>
              <a:t>Проблемно-игровая технология</a:t>
            </a:r>
            <a:endParaRPr lang="ru-RU" sz="2800" dirty="0" smtClean="0">
              <a:solidFill>
                <a:srgbClr val="FF0000"/>
              </a:solidFill>
              <a:latin typeface="Cambria" pitchFamily="18" charset="0"/>
            </a:endParaRPr>
          </a:p>
          <a:p>
            <a:pPr algn="ctr">
              <a:spcBef>
                <a:spcPct val="0"/>
              </a:spcBef>
            </a:pPr>
            <a:endParaRPr lang="ru-RU" sz="3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214414" y="1714488"/>
            <a:ext cx="6858048" cy="1214446"/>
          </a:xfrm>
          <a:prstGeom prst="rect">
            <a:avLst/>
          </a:prstGeom>
        </p:spPr>
        <p:txBody>
          <a:bodyPr/>
          <a:lstStyle/>
          <a:p>
            <a:r>
              <a:rPr lang="ru-RU" sz="1600" b="1" dirty="0" smtClean="0">
                <a:latin typeface="Cambria" pitchFamily="18" charset="0"/>
              </a:rPr>
              <a:t> </a:t>
            </a:r>
            <a:r>
              <a:rPr lang="ru-RU" sz="1600" b="1" dirty="0" smtClean="0"/>
              <a:t> </a:t>
            </a:r>
            <a:r>
              <a:rPr lang="ru-RU" b="1" dirty="0" smtClean="0">
                <a:solidFill>
                  <a:srgbClr val="0046D2"/>
                </a:solidFill>
                <a:latin typeface="Cambria" pitchFamily="18" charset="0"/>
              </a:rPr>
              <a:t>Проблемно-игровая технология </a:t>
            </a:r>
            <a:r>
              <a:rPr lang="ru-RU" b="1" dirty="0" smtClean="0">
                <a:latin typeface="Cambria" pitchFamily="18" charset="0"/>
              </a:rPr>
              <a:t>– </a:t>
            </a:r>
            <a:r>
              <a:rPr lang="ru-RU" dirty="0" smtClean="0">
                <a:latin typeface="Cambria" pitchFamily="18" charset="0"/>
              </a:rPr>
              <a:t>это технология развития, при реализации которой ребенок стремиться к активной деятельности, а взрослый ожидает от него положительного своеобразного творческого результата</a:t>
            </a:r>
            <a:r>
              <a:rPr lang="ru-RU" b="1" dirty="0" smtClean="0">
                <a:latin typeface="Cambria" pitchFamily="18" charset="0"/>
              </a:rPr>
              <a:t>.</a:t>
            </a:r>
            <a:endParaRPr lang="ru-RU" dirty="0" smtClean="0">
              <a:latin typeface="Cambria" pitchFamily="18" charset="0"/>
            </a:endParaRPr>
          </a:p>
          <a:p>
            <a:endParaRPr lang="ru-RU" dirty="0" smtClean="0">
              <a:latin typeface="Cambria" pitchFamily="18" charset="0"/>
              <a:cs typeface="Times New Roman" pitchFamily="18" charset="0"/>
            </a:endParaRPr>
          </a:p>
          <a:p>
            <a:endParaRPr lang="ru-RU" sz="1600" dirty="0" smtClean="0"/>
          </a:p>
          <a:p>
            <a:r>
              <a:rPr lang="ru-RU" sz="1600" dirty="0" smtClean="0"/>
              <a:t> </a:t>
            </a:r>
          </a:p>
          <a:p>
            <a:endParaRPr lang="ru-RU" sz="1600" dirty="0" smtClean="0"/>
          </a:p>
          <a:p>
            <a:endParaRPr lang="ru-RU" sz="1600" dirty="0" smtClean="0"/>
          </a:p>
          <a:p>
            <a:pPr lvl="0"/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4100</TotalTime>
  <Words>2798</Words>
  <Application>Microsoft Office PowerPoint</Application>
  <PresentationFormat>Экран (4:3)</PresentationFormat>
  <Paragraphs>764</Paragraphs>
  <Slides>62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Shukshin</dc:creator>
  <cp:lastModifiedBy>802128</cp:lastModifiedBy>
  <cp:revision>346</cp:revision>
  <dcterms:created xsi:type="dcterms:W3CDTF">2013-03-27T04:46:50Z</dcterms:created>
  <dcterms:modified xsi:type="dcterms:W3CDTF">2017-09-03T19:10:57Z</dcterms:modified>
</cp:coreProperties>
</file>